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82" r:id="rId2"/>
    <p:sldId id="256" r:id="rId3"/>
    <p:sldId id="464" r:id="rId4"/>
    <p:sldId id="433" r:id="rId5"/>
    <p:sldId id="379" r:id="rId6"/>
    <p:sldId id="432" r:id="rId7"/>
    <p:sldId id="407" r:id="rId8"/>
    <p:sldId id="285" r:id="rId9"/>
    <p:sldId id="408" r:id="rId10"/>
    <p:sldId id="440" r:id="rId11"/>
    <p:sldId id="441" r:id="rId12"/>
    <p:sldId id="305" r:id="rId13"/>
    <p:sldId id="297" r:id="rId14"/>
    <p:sldId id="375" r:id="rId15"/>
    <p:sldId id="495" r:id="rId16"/>
    <p:sldId id="259" r:id="rId17"/>
    <p:sldId id="497" r:id="rId18"/>
    <p:sldId id="412" r:id="rId19"/>
    <p:sldId id="417" r:id="rId20"/>
    <p:sldId id="416" r:id="rId21"/>
    <p:sldId id="420" r:id="rId22"/>
    <p:sldId id="400" r:id="rId23"/>
    <p:sldId id="414" r:id="rId24"/>
    <p:sldId id="438" r:id="rId25"/>
    <p:sldId id="500" r:id="rId26"/>
    <p:sldId id="435" r:id="rId27"/>
    <p:sldId id="315" r:id="rId28"/>
    <p:sldId id="502" r:id="rId29"/>
    <p:sldId id="503" r:id="rId30"/>
    <p:sldId id="474" r:id="rId31"/>
    <p:sldId id="508" r:id="rId32"/>
    <p:sldId id="499" r:id="rId33"/>
    <p:sldId id="442" r:id="rId34"/>
    <p:sldId id="443" r:id="rId35"/>
    <p:sldId id="507" r:id="rId36"/>
    <p:sldId id="505" r:id="rId37"/>
    <p:sldId id="498" r:id="rId38"/>
    <p:sldId id="509" r:id="rId39"/>
    <p:sldId id="405" r:id="rId40"/>
    <p:sldId id="456" r:id="rId41"/>
    <p:sldId id="457" r:id="rId42"/>
    <p:sldId id="504" r:id="rId43"/>
    <p:sldId id="448" r:id="rId44"/>
    <p:sldId id="372" r:id="rId45"/>
    <p:sldId id="458" r:id="rId46"/>
    <p:sldId id="459" r:id="rId47"/>
    <p:sldId id="449" r:id="rId48"/>
    <p:sldId id="451" r:id="rId49"/>
    <p:sldId id="450" r:id="rId50"/>
    <p:sldId id="460" r:id="rId51"/>
    <p:sldId id="447" r:id="rId52"/>
    <p:sldId id="322" r:id="rId53"/>
    <p:sldId id="410" r:id="rId54"/>
    <p:sldId id="452" r:id="rId55"/>
    <p:sldId id="453" r:id="rId56"/>
    <p:sldId id="454" r:id="rId57"/>
    <p:sldId id="510" r:id="rId58"/>
    <p:sldId id="386" r:id="rId59"/>
    <p:sldId id="299" r:id="rId60"/>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FBD2"/>
    <a:srgbClr val="11363F"/>
    <a:srgbClr val="E0F0E1"/>
    <a:srgbClr val="D8D82A"/>
    <a:srgbClr val="76D2B0"/>
    <a:srgbClr val="E3F4E4"/>
    <a:srgbClr val="DAF0F2"/>
    <a:srgbClr val="E4DCFC"/>
    <a:srgbClr val="01A06A"/>
    <a:srgbClr val="AB94F6"/>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79665" autoAdjust="0"/>
  </p:normalViewPr>
  <p:slideViewPr>
    <p:cSldViewPr snapToGrid="0">
      <p:cViewPr varScale="1">
        <p:scale>
          <a:sx n="60" d="100"/>
          <a:sy n="60" d="100"/>
        </p:scale>
        <p:origin x="34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AT"/>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0D717-FD9E-4A0A-B4FB-5021DB3A3BC1}" type="datetimeFigureOut">
              <a:rPr lang="de-AT" smtClean="0"/>
              <a:t>21.09.2026</a:t>
            </a:fld>
            <a:endParaRPr lang="de-AT"/>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AT"/>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AT"/>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E91C70-C2E1-4424-BBCA-53913ADC1587}" type="slidenum">
              <a:rPr lang="de-AT" smtClean="0"/>
              <a:t>‹Nr.›</a:t>
            </a:fld>
            <a:endParaRPr lang="de-AT"/>
          </a:p>
        </p:txBody>
      </p:sp>
    </p:spTree>
    <p:extLst>
      <p:ext uri="{BB962C8B-B14F-4D97-AF65-F5344CB8AC3E}">
        <p14:creationId xmlns:p14="http://schemas.microsoft.com/office/powerpoint/2010/main" val="1998911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09c28a8717_0_10: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62" name="Google Shape;62;g309c28a871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latin typeface="Arial" panose="020B0604020202020204" pitchFamily="34" charset="0"/>
                <a:cs typeface="Arial" panose="020B0604020202020204" pitchFamily="34" charset="0"/>
              </a:rPr>
              <a:t>Smartphone freie Kindheit</a:t>
            </a:r>
            <a:r>
              <a:rPr lang="de-AT" dirty="0">
                <a:latin typeface="Arial" panose="020B0604020202020204" pitchFamily="34" charset="0"/>
                <a:cs typeface="Arial" panose="020B0604020202020204" pitchFamily="34" charset="0"/>
              </a:rPr>
              <a:t> ist eine österreichweite Elterninitiative und ein gemeinnütziger Verein mit Sitz in Altmünster, Oberösterreich. Der Verein wurde vor </a:t>
            </a:r>
            <a:r>
              <a:rPr lang="de-AT">
                <a:latin typeface="Arial" panose="020B0604020202020204" pitchFamily="34" charset="0"/>
                <a:cs typeface="Arial" panose="020B0604020202020204" pitchFamily="34" charset="0"/>
              </a:rPr>
              <a:t>zwei Jahren (im Dezember 2024) </a:t>
            </a:r>
            <a:r>
              <a:rPr lang="de-AT" dirty="0">
                <a:latin typeface="Arial" panose="020B0604020202020204" pitchFamily="34" charset="0"/>
                <a:cs typeface="Arial" panose="020B0604020202020204" pitchFamily="34" charset="0"/>
              </a:rPr>
              <a:t>gegründet und engagiert sich für einen verantwortungsvollen Umgang von Kindern und Jugendlichen mit digitalen Medien.</a:t>
            </a:r>
          </a:p>
          <a:p>
            <a:r>
              <a:rPr lang="de-AT" dirty="0">
                <a:latin typeface="Arial" panose="020B0604020202020204" pitchFamily="34" charset="0"/>
                <a:cs typeface="Arial" panose="020B0604020202020204" pitchFamily="34" charset="0"/>
              </a:rPr>
              <a:t>Im Mittelpunkt der Vereinsarbeit steht der </a:t>
            </a:r>
            <a:r>
              <a:rPr lang="de-AT" b="1" dirty="0">
                <a:latin typeface="Arial" panose="020B0604020202020204" pitchFamily="34" charset="0"/>
                <a:cs typeface="Arial" panose="020B0604020202020204" pitchFamily="34" charset="0"/>
              </a:rPr>
              <a:t>digitale Kinder- und Jugendschutz</a:t>
            </a:r>
            <a:r>
              <a:rPr lang="de-AT" dirty="0">
                <a:latin typeface="Arial" panose="020B0604020202020204" pitchFamily="34" charset="0"/>
                <a:cs typeface="Arial" panose="020B0604020202020204" pitchFamily="34" charset="0"/>
              </a:rPr>
              <a:t>.</a:t>
            </a:r>
          </a:p>
        </p:txBody>
      </p:sp>
      <p:sp>
        <p:nvSpPr>
          <p:cNvPr id="4" name="Foliennummernplatzhalter 3"/>
          <p:cNvSpPr>
            <a:spLocks noGrp="1"/>
          </p:cNvSpPr>
          <p:nvPr>
            <p:ph type="sldNum" sz="quarter" idx="5"/>
          </p:nvPr>
        </p:nvSpPr>
        <p:spPr/>
        <p:txBody>
          <a:bodyPr/>
          <a:lstStyle/>
          <a:p>
            <a:fld id="{73E91C70-C2E1-4424-BBCA-53913ADC1587}" type="slidenum">
              <a:rPr lang="de-AT" smtClean="0"/>
              <a:t>2</a:t>
            </a:fld>
            <a:endParaRPr lang="de-AT"/>
          </a:p>
        </p:txBody>
      </p:sp>
    </p:spTree>
    <p:extLst>
      <p:ext uri="{BB962C8B-B14F-4D97-AF65-F5344CB8AC3E}">
        <p14:creationId xmlns:p14="http://schemas.microsoft.com/office/powerpoint/2010/main" val="3209465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50A7854F-8E89-4A4D-BE4A-9B128036A51F}"/>
            </a:ext>
          </a:extLst>
        </p:cNvPr>
        <p:cNvGrpSpPr/>
        <p:nvPr/>
      </p:nvGrpSpPr>
      <p:grpSpPr>
        <a:xfrm>
          <a:off x="0" y="0"/>
          <a:ext cx="0" cy="0"/>
          <a:chOff x="0" y="0"/>
          <a:chExt cx="0" cy="0"/>
        </a:xfrm>
      </p:grpSpPr>
      <p:sp>
        <p:nvSpPr>
          <p:cNvPr id="61" name="Google Shape;61;g309c28a8717_0_10:notes">
            <a:extLst>
              <a:ext uri="{FF2B5EF4-FFF2-40B4-BE49-F238E27FC236}">
                <a16:creationId xmlns:a16="http://schemas.microsoft.com/office/drawing/2014/main" id="{6998F63E-CF1E-B377-E061-478FCA18CC73}"/>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dirty="0"/>
              <a:t>Wir haben gesehen, wen sich </a:t>
            </a:r>
            <a:r>
              <a:rPr lang="de-AT" dirty="0" err="1"/>
              <a:t>Klausi</a:t>
            </a:r>
            <a:r>
              <a:rPr lang="de-AT" dirty="0"/>
              <a:t> über das Internet ins Kinderzimmer holt: Rechtsradikale, Pornodarsteller, einen Kämpfer aus seinem Fortnite-Kriegsspiel – und am Ende wird sogar seine Schwester von einem Pädophilen abgeholt.</a:t>
            </a:r>
            <a:br>
              <a:rPr lang="de-AT" dirty="0"/>
            </a:br>
            <a:endParaRPr lang="de-AT" dirty="0"/>
          </a:p>
          <a:p>
            <a:r>
              <a:rPr lang="de-AT" b="1" dirty="0"/>
              <a:t>Dieses Video „Wo ist Klaus?“ stammt aus dem Jahr 2005.</a:t>
            </a:r>
          </a:p>
          <a:p>
            <a:r>
              <a:rPr lang="de-AT" dirty="0"/>
              <a:t>Kaum zu glauben: </a:t>
            </a:r>
            <a:r>
              <a:rPr lang="de-AT" b="1" dirty="0"/>
              <a:t>20 Jahre später sind die grundlegenden Probleme noch immer nicht gelöst.</a:t>
            </a:r>
            <a:r>
              <a:rPr lang="de-AT" dirty="0"/>
              <a:t> Der digitale Kinder- und Jugendschutz im Netz ist nach wie vor mangelhaft.</a:t>
            </a:r>
          </a:p>
          <a:p>
            <a:r>
              <a:rPr lang="de-AT" dirty="0"/>
              <a:t>Wir können deshalb nicht darauf warten, dass die gesetzlichen Rahmenbedingungen irgendwann ausreichen. </a:t>
            </a:r>
            <a:r>
              <a:rPr lang="de-AT" b="1" dirty="0"/>
              <a:t>Wir müssen als Eltern selbst aktiv werden.</a:t>
            </a:r>
            <a:endParaRPr lang="de-AT" dirty="0"/>
          </a:p>
          <a:p>
            <a:r>
              <a:rPr lang="de-AT" dirty="0"/>
              <a:t>Denn eines hat sich seit 2005 entscheidend verändert: Das Internet ist heute nicht mehr nur am Computer – </a:t>
            </a:r>
            <a:r>
              <a:rPr lang="de-AT" b="1" dirty="0"/>
              <a:t>es steckt im Smartphone und ist damit jederzeit und überall verfügbar.</a:t>
            </a:r>
            <a:endParaRPr lang="de-AT" dirty="0"/>
          </a:p>
          <a:p>
            <a:r>
              <a:rPr lang="de-AT" b="1" dirty="0"/>
              <a:t>Smartphone freie Kindheit</a:t>
            </a:r>
            <a:r>
              <a:rPr lang="de-AT" dirty="0"/>
              <a:t> setzt sich für bessere gesetzliche Rahmenbedingungen ein. Vor allem aber setzen wir auf Prävention: </a:t>
            </a:r>
            <a:r>
              <a:rPr lang="de-AT" b="1" dirty="0"/>
              <a:t>Eltern informieren und stärken, damit sie ihre Kinder gut durch die digitale Welt begleiten können.</a:t>
            </a:r>
            <a:br>
              <a:rPr lang="de-AT" b="1" dirty="0"/>
            </a:br>
            <a:endParaRPr lang="de-AT" dirty="0"/>
          </a:p>
          <a:p>
            <a:r>
              <a:rPr lang="de-AT" b="1" dirty="0"/>
              <a:t>Und genau deshalb sind wir heute hier.</a:t>
            </a:r>
            <a:endParaRPr lang="de-AT" dirty="0"/>
          </a:p>
          <a:p>
            <a:pPr marL="0" lvl="0" indent="0" algn="l" rtl="0">
              <a:spcBef>
                <a:spcPts val="0"/>
              </a:spcBef>
              <a:spcAft>
                <a:spcPts val="0"/>
              </a:spcAft>
              <a:buNone/>
            </a:pPr>
            <a:endParaRPr dirty="0"/>
          </a:p>
        </p:txBody>
      </p:sp>
      <p:sp>
        <p:nvSpPr>
          <p:cNvPr id="62" name="Google Shape;62;g309c28a8717_0_10:notes">
            <a:extLst>
              <a:ext uri="{FF2B5EF4-FFF2-40B4-BE49-F238E27FC236}">
                <a16:creationId xmlns:a16="http://schemas.microsoft.com/office/drawing/2014/main" id="{BAAC795A-16FC-548B-81DC-BE633B14AC6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249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Warum das Verzögern von Smartphones für Kinder im Fokus steht:</a:t>
            </a:r>
            <a:endParaRPr lang="de-AT" dirty="0"/>
          </a:p>
          <a:p>
            <a:r>
              <a:rPr lang="de-AT" dirty="0"/>
              <a:t>Kindheit braucht Zeit und Raum, um </a:t>
            </a:r>
            <a:r>
              <a:rPr lang="de-AT" b="1" dirty="0"/>
              <a:t>frei zu spielen, zu entdecken, sich auszuprobieren und die Welt unmittelbar zu erleben… um zu gesunden Erwachsenen heranzuwachsen. </a:t>
            </a:r>
            <a:br>
              <a:rPr lang="de-AT" b="1" dirty="0"/>
            </a:br>
            <a:endParaRPr lang="de-AT" dirty="0"/>
          </a:p>
          <a:p>
            <a:r>
              <a:rPr lang="de-AT" dirty="0"/>
              <a:t>Ein Smartphone bündelt Internet, </a:t>
            </a:r>
            <a:r>
              <a:rPr lang="de-AT" dirty="0" err="1"/>
              <a:t>Social</a:t>
            </a:r>
            <a:r>
              <a:rPr lang="de-AT" dirty="0"/>
              <a:t> Media, Spiele und permanente Erreichbarkeit – und nimmt dadurch schnell einen großen Platz im Alltag der Kinder ein.</a:t>
            </a:r>
          </a:p>
          <a:p>
            <a:br>
              <a:rPr lang="de-AT" b="1" dirty="0"/>
            </a:br>
            <a:r>
              <a:rPr lang="de-AT" b="1" dirty="0"/>
              <a:t>Aber es sollte so sein: Erst Kindheit. Erst echte Erfahrungen. Dann Smartphone.</a:t>
            </a:r>
            <a:br>
              <a:rPr lang="de-AT" b="1" dirty="0"/>
            </a:br>
            <a:br>
              <a:rPr lang="de-AT" b="1" dirty="0"/>
            </a:br>
            <a:r>
              <a:rPr lang="de-AT" b="0" dirty="0"/>
              <a:t>Leider sieht die Realität anders aus. Die spielbasierte Kindheit hat sich zu einer smartphonebasierten Kindheit entwickelt.</a:t>
            </a:r>
          </a:p>
        </p:txBody>
      </p:sp>
      <p:sp>
        <p:nvSpPr>
          <p:cNvPr id="4" name="Foliennummernplatzhalter 3"/>
          <p:cNvSpPr>
            <a:spLocks noGrp="1"/>
          </p:cNvSpPr>
          <p:nvPr>
            <p:ph type="sldNum" sz="quarter" idx="5"/>
          </p:nvPr>
        </p:nvSpPr>
        <p:spPr/>
        <p:txBody>
          <a:bodyPr/>
          <a:lstStyle/>
          <a:p>
            <a:fld id="{73E91C70-C2E1-4424-BBCA-53913ADC1587}" type="slidenum">
              <a:rPr lang="de-AT" smtClean="0"/>
              <a:t>4</a:t>
            </a:fld>
            <a:endParaRPr lang="de-AT"/>
          </a:p>
        </p:txBody>
      </p:sp>
    </p:spTree>
    <p:extLst>
      <p:ext uri="{BB962C8B-B14F-4D97-AF65-F5344CB8AC3E}">
        <p14:creationId xmlns:p14="http://schemas.microsoft.com/office/powerpoint/2010/main" val="760357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B45E24C9-E2FA-FE9B-51DC-6F199A1B3D93}"/>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380945AA-5406-73CB-2145-1881EEB18C91}"/>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Seit zwei Generationen verändern digitale Medien </a:t>
            </a:r>
            <a:r>
              <a:rPr lang="de-AT" b="1"/>
              <a:t>die Kindheit! </a:t>
            </a:r>
            <a:r>
              <a:rPr lang="de-AT" dirty="0"/>
              <a:t>Kinder kommen immer früher und intensiver mit ihnen in Kontakt.</a:t>
            </a:r>
          </a:p>
          <a:p>
            <a:r>
              <a:rPr lang="de-AT" b="0" dirty="0">
                <a:latin typeface="Aldhabi" panose="020F0502020204030204" pitchFamily="2" charset="-78"/>
                <a:cs typeface="Aldhabi" panose="020F0502020204030204" pitchFamily="2" charset="-78"/>
              </a:rPr>
              <a:t>Echte soziale </a:t>
            </a:r>
            <a:r>
              <a:rPr lang="de-AT" b="0" dirty="0"/>
              <a:t>Erfahrungen machen, Langeweile aushalten, sich selbst beschäftigen, Frustration bewältigen, spielen </a:t>
            </a:r>
            <a:r>
              <a:rPr lang="de-AT" dirty="0"/>
              <a:t>– all das wird zunehmend von digitalen Angeboten überlagert.</a:t>
            </a:r>
          </a:p>
          <a:p>
            <a:r>
              <a:rPr lang="de-AT" dirty="0"/>
              <a:t>Oft geschieht dieser Einstieg </a:t>
            </a:r>
            <a:r>
              <a:rPr lang="de-AT" b="1"/>
              <a:t>zu früh, zu intensiv </a:t>
            </a:r>
            <a:r>
              <a:rPr lang="de-AT" b="1" dirty="0"/>
              <a:t>und ohne ausreichende Aufklärung</a:t>
            </a:r>
            <a:r>
              <a:rPr lang="de-AT"/>
              <a:t>. </a:t>
            </a:r>
            <a:br>
              <a:rPr lang="de-AT"/>
            </a:br>
            <a:r>
              <a:rPr lang="de-AT"/>
              <a:t>Gleichzeitig </a:t>
            </a:r>
            <a:r>
              <a:rPr lang="de-AT" dirty="0"/>
              <a:t>zeigt die Forschung deutliche Zusammenhänge zwischen intensiver bzw. problematischer Mediennutzung und </a:t>
            </a:r>
            <a:r>
              <a:rPr lang="de-AT" b="1" dirty="0"/>
              <a:t>körperlichen und psychischen Risiken</a:t>
            </a:r>
            <a:r>
              <a:rPr lang="de-AT" dirty="0"/>
              <a:t> für Kinder.</a:t>
            </a:r>
          </a:p>
        </p:txBody>
      </p:sp>
      <p:sp>
        <p:nvSpPr>
          <p:cNvPr id="233" name="Google Shape;233;g307b0f3454a_0_25:notes">
            <a:extLst>
              <a:ext uri="{FF2B5EF4-FFF2-40B4-BE49-F238E27FC236}">
                <a16:creationId xmlns:a16="http://schemas.microsoft.com/office/drawing/2014/main" id="{2D338AF6-B060-9BDA-B34E-8ED44F878EC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80796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3C48C67E-00ED-3B1E-C2D3-50BFA627F0CE}"/>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5EB62342-8AAE-0F8C-2F21-CD721CC135BD}"/>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b="1" dirty="0"/>
              <a:t>Man braucht eigentlich keine Studie, um zu wissen, dass das für Kinder nicht gut </a:t>
            </a:r>
            <a:r>
              <a:rPr lang="de-DE" b="1"/>
              <a:t>ist.</a:t>
            </a:r>
            <a:br>
              <a:rPr lang="de-DE" b="1"/>
            </a:br>
            <a:r>
              <a:rPr lang="de-DE" b="0"/>
              <a:t>Sagt uns das nicht der Hausverstand?</a:t>
            </a:r>
            <a:endParaRPr b="0" dirty="0"/>
          </a:p>
        </p:txBody>
      </p:sp>
      <p:sp>
        <p:nvSpPr>
          <p:cNvPr id="233" name="Google Shape;233;g307b0f3454a_0_25:notes">
            <a:extLst>
              <a:ext uri="{FF2B5EF4-FFF2-40B4-BE49-F238E27FC236}">
                <a16:creationId xmlns:a16="http://schemas.microsoft.com/office/drawing/2014/main" id="{9115667E-41FE-1488-4670-084424E6042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9154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54B5BB13-414E-2F3A-1268-2840743F5A17}"/>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1064AC3C-9DD0-39FC-D537-2EEB0B540DDC}"/>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Die Medien sind voll davon.</a:t>
            </a:r>
            <a:br>
              <a:rPr lang="de-AT" b="1" dirty="0"/>
            </a:br>
            <a:endParaRPr lang="de-AT" b="1" dirty="0"/>
          </a:p>
          <a:p>
            <a:r>
              <a:rPr lang="de-AT" dirty="0"/>
              <a:t>Smartphones und </a:t>
            </a:r>
            <a:r>
              <a:rPr lang="de-AT" dirty="0" err="1"/>
              <a:t>Social</a:t>
            </a:r>
            <a:r>
              <a:rPr lang="de-AT" dirty="0"/>
              <a:t> Media, ihre Risiken und Auswirkungen auf Kinder und Jugendliche sind längst ein großes öffentliches Thema.</a:t>
            </a:r>
          </a:p>
          <a:p>
            <a:r>
              <a:rPr lang="de-AT" dirty="0"/>
              <a:t>Von </a:t>
            </a:r>
            <a:r>
              <a:rPr lang="de-AT" b="1" dirty="0"/>
              <a:t>körperlichen Folgen wie Kurzsichtigkeit und Adipositas</a:t>
            </a:r>
            <a:r>
              <a:rPr lang="de-AT" dirty="0"/>
              <a:t> bis hin zu </a:t>
            </a:r>
            <a:r>
              <a:rPr lang="de-AT" b="1" dirty="0"/>
              <a:t>psychischen Belastungen, Suchtpotenzial, Konzentrations- und Schlafproblemen, Cybermobbing und problematischen Inhalten</a:t>
            </a:r>
            <a:r>
              <a:rPr lang="de-AT" dirty="0"/>
              <a:t> – die Risiken sind vielfältig.</a:t>
            </a:r>
          </a:p>
          <a:p>
            <a:r>
              <a:rPr lang="de-AT" b="1" dirty="0"/>
              <a:t>Und trotzdem wird der Einstieg in die Smartphone-Welt immer früher zur Normalität.</a:t>
            </a:r>
            <a:endParaRPr lang="de-AT" dirty="0"/>
          </a:p>
          <a:p>
            <a:pPr marL="0" lvl="0" indent="0" algn="l" rtl="0">
              <a:spcBef>
                <a:spcPts val="0"/>
              </a:spcBef>
              <a:spcAft>
                <a:spcPts val="0"/>
              </a:spcAft>
              <a:buNone/>
            </a:pPr>
            <a:br>
              <a:rPr lang="de-DE" dirty="0"/>
            </a:br>
            <a:endParaRPr dirty="0"/>
          </a:p>
        </p:txBody>
      </p:sp>
      <p:sp>
        <p:nvSpPr>
          <p:cNvPr id="233" name="Google Shape;233;g307b0f3454a_0_25:notes">
            <a:extLst>
              <a:ext uri="{FF2B5EF4-FFF2-40B4-BE49-F238E27FC236}">
                <a16:creationId xmlns:a16="http://schemas.microsoft.com/office/drawing/2014/main" id="{B175819D-F090-2A69-4448-295CE034387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9835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Das Problem ist global – die Antwort auch!</a:t>
            </a:r>
            <a:br>
              <a:rPr lang="de-AT" b="1" dirty="0"/>
            </a:br>
            <a:endParaRPr lang="de-AT" b="1" dirty="0"/>
          </a:p>
          <a:p>
            <a:r>
              <a:rPr lang="de-AT" b="1" dirty="0"/>
              <a:t>Eltern auf der ganzen Welt stehen vor derselben Herausforderung.</a:t>
            </a:r>
            <a:r>
              <a:rPr lang="de-AT" dirty="0"/>
              <a:t> Kinder nutzen dieselben Apps und Plattformen, sind mit ähnlichen Risiken konfrontiert und erleben denselben sozialen Druck.</a:t>
            </a:r>
          </a:p>
          <a:p>
            <a:r>
              <a:rPr lang="de-AT" dirty="0"/>
              <a:t>Smartphone freie Kindheit Österreich ist Teil der weltweiten Elternbewegung </a:t>
            </a:r>
            <a:r>
              <a:rPr lang="de-AT" b="1" dirty="0"/>
              <a:t>Smartphone Free </a:t>
            </a:r>
            <a:r>
              <a:rPr lang="de-AT" b="1" dirty="0" err="1"/>
              <a:t>Childhood</a:t>
            </a:r>
            <a:r>
              <a:rPr lang="de-AT" dirty="0"/>
              <a:t>. Dieser Bewegung gehören mittlerweile 42 Länder an. Hunderttausende Eltern haben sich zusammengeschlossen.</a:t>
            </a:r>
          </a:p>
          <a:p>
            <a:r>
              <a:rPr lang="de-AT" b="1" dirty="0"/>
              <a:t>Denn was einzelne Familien kaum alleine schaffen, können Eltern gemeinsam verändern.</a:t>
            </a:r>
            <a:endParaRPr lang="de-AT" dirty="0"/>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8</a:t>
            </a:fld>
            <a:endParaRPr lang="de-AT"/>
          </a:p>
        </p:txBody>
      </p:sp>
    </p:spTree>
    <p:extLst>
      <p:ext uri="{BB962C8B-B14F-4D97-AF65-F5344CB8AC3E}">
        <p14:creationId xmlns:p14="http://schemas.microsoft.com/office/powerpoint/2010/main" val="2725077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ADC5ABBD-A1E2-E89D-6096-3EC8B5D98FC7}"/>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04FDE122-98FA-F47C-75CD-E9197F7E074E}"/>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b="1" dirty="0">
                <a:solidFill>
                  <a:srgbClr val="FF0000"/>
                </a:solidFill>
                <a:latin typeface="Lato Medium" panose="020F0502020204030203" pitchFamily="34" charset="0"/>
                <a:ea typeface="Lato Medium" panose="020F0502020204030203" pitchFamily="34" charset="0"/>
                <a:cs typeface="Lato Medium" panose="020F0502020204030203" pitchFamily="34" charset="0"/>
              </a:rPr>
              <a:t>DIESE FOLIE IST OPTIONAL!!!! </a:t>
            </a:r>
            <a:br>
              <a:rPr lang="de-DE" b="1" dirty="0"/>
            </a:br>
            <a:r>
              <a:rPr lang="de-DE" b="1" dirty="0"/>
              <a:t> </a:t>
            </a:r>
            <a:br>
              <a:rPr lang="de-DE" dirty="0"/>
            </a:br>
            <a:r>
              <a:rPr lang="de-DE" dirty="0"/>
              <a:t>Fakt ist: Eltern UND Experten schlagen Alarm.</a:t>
            </a:r>
            <a:endParaRPr dirty="0"/>
          </a:p>
        </p:txBody>
      </p:sp>
      <p:sp>
        <p:nvSpPr>
          <p:cNvPr id="233" name="Google Shape;233;g307b0f3454a_0_25:notes">
            <a:extLst>
              <a:ext uri="{FF2B5EF4-FFF2-40B4-BE49-F238E27FC236}">
                <a16:creationId xmlns:a16="http://schemas.microsoft.com/office/drawing/2014/main" id="{BB57EE1E-50BC-A18C-BD72-48F1B83FFE4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3753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solidFill>
                  <a:srgbClr val="FF0000"/>
                </a:solidFill>
                <a:latin typeface="Lato Medium" panose="020F0502020204030203" pitchFamily="34" charset="0"/>
                <a:ea typeface="Lato Medium" panose="020F0502020204030203" pitchFamily="34" charset="0"/>
                <a:cs typeface="Lato Medium" panose="020F0502020204030203" pitchFamily="34" charset="0"/>
              </a:rPr>
              <a:t>DIESE FOLIE IST OPTIONAL!!!! </a:t>
            </a:r>
            <a:br>
              <a:rPr lang="de-AT" b="1" dirty="0"/>
            </a:br>
            <a:br>
              <a:rPr lang="de-AT" b="1" dirty="0"/>
            </a:br>
            <a:r>
              <a:rPr lang="de-AT" b="1" dirty="0"/>
              <a:t>Was Eltern im Familienalltag erleben, sehen Expertinnen und Experten täglich in ihrer beruflichen Praxis.</a:t>
            </a:r>
            <a:br>
              <a:rPr lang="de-AT" b="1" dirty="0"/>
            </a:br>
            <a:endParaRPr lang="de-AT" dirty="0"/>
          </a:p>
          <a:p>
            <a:r>
              <a:rPr lang="de-AT" dirty="0"/>
              <a:t>Deshalb hat </a:t>
            </a:r>
            <a:r>
              <a:rPr lang="de-AT" b="1" dirty="0"/>
              <a:t>Smartphone-freie Kindheit Österreich</a:t>
            </a:r>
            <a:r>
              <a:rPr lang="de-AT" dirty="0"/>
              <a:t> für die politische Arbeit eine </a:t>
            </a:r>
            <a:r>
              <a:rPr lang="de-AT" dirty="0" err="1"/>
              <a:t>Expert:innen-Allianz</a:t>
            </a:r>
            <a:r>
              <a:rPr lang="de-AT" dirty="0"/>
              <a:t> aufgebaut.</a:t>
            </a:r>
          </a:p>
          <a:p>
            <a:r>
              <a:rPr lang="de-AT" dirty="0"/>
              <a:t>Renommierte Fachleute aus </a:t>
            </a:r>
            <a:r>
              <a:rPr lang="de-AT" b="1" dirty="0"/>
              <a:t>Medizin, Psychologie, Pädagogik sowie Kinder- und Jugendhilfe</a:t>
            </a:r>
            <a:r>
              <a:rPr lang="de-AT" dirty="0"/>
              <a:t> unterstützen unsere Forderungen mit ihrer wissenschaftlichen und praktischen Expertise.</a:t>
            </a:r>
          </a:p>
        </p:txBody>
      </p:sp>
      <p:sp>
        <p:nvSpPr>
          <p:cNvPr id="4" name="Foliennummernplatzhalter 3"/>
          <p:cNvSpPr>
            <a:spLocks noGrp="1"/>
          </p:cNvSpPr>
          <p:nvPr>
            <p:ph type="sldNum" sz="quarter" idx="5"/>
          </p:nvPr>
        </p:nvSpPr>
        <p:spPr/>
        <p:txBody>
          <a:bodyPr/>
          <a:lstStyle/>
          <a:p>
            <a:fld id="{73E91C70-C2E1-4424-BBCA-53913ADC1587}" type="slidenum">
              <a:rPr lang="de-AT" smtClean="0"/>
              <a:t>10</a:t>
            </a:fld>
            <a:endParaRPr lang="de-AT"/>
          </a:p>
        </p:txBody>
      </p:sp>
    </p:spTree>
    <p:extLst>
      <p:ext uri="{BB962C8B-B14F-4D97-AF65-F5344CB8AC3E}">
        <p14:creationId xmlns:p14="http://schemas.microsoft.com/office/powerpoint/2010/main" val="2579276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solidFill>
                  <a:srgbClr val="FF0000"/>
                </a:solidFill>
                <a:latin typeface="Lato Medium" panose="020F0502020204030203" pitchFamily="34" charset="0"/>
                <a:ea typeface="Lato Medium" panose="020F0502020204030203" pitchFamily="34" charset="0"/>
                <a:cs typeface="Lato Medium" panose="020F0502020204030203" pitchFamily="34" charset="0"/>
              </a:rPr>
              <a:t>DIESE FOLIE IST OPTIONAL!!!! </a:t>
            </a:r>
            <a:br>
              <a:rPr lang="de-AT" dirty="0"/>
            </a:br>
            <a:br>
              <a:rPr lang="de-AT" dirty="0"/>
            </a:br>
            <a:r>
              <a:rPr lang="de-AT" dirty="0"/>
              <a:t>Am </a:t>
            </a:r>
            <a:r>
              <a:rPr lang="de-AT" b="1" dirty="0"/>
              <a:t>10. März 2026</a:t>
            </a:r>
            <a:r>
              <a:rPr lang="de-AT" dirty="0"/>
              <a:t> wurde ein </a:t>
            </a:r>
            <a:r>
              <a:rPr lang="de-AT" b="1" dirty="0"/>
              <a:t>offener Brief an die österreichische Bundesregierung</a:t>
            </a:r>
            <a:r>
              <a:rPr lang="de-AT" dirty="0"/>
              <a:t> veröffentlicht.</a:t>
            </a:r>
          </a:p>
          <a:p>
            <a:r>
              <a:rPr lang="de-AT" b="1" dirty="0"/>
              <a:t>Der dringende Appell:</a:t>
            </a:r>
            <a:endParaRPr lang="de-AT" dirty="0"/>
          </a:p>
          <a:p>
            <a:r>
              <a:rPr lang="de-AT" dirty="0"/>
              <a:t>Schützen Sie Kinder und Jugendliche in Österreich vor den körperlichen, psychischen, sozialen und entwicklungsbezogenen Risiken einer frühzeitigen und übermäßigen Nutzung digitaler Geräte, sozialer Medien und Online-Spiele.</a:t>
            </a:r>
          </a:p>
          <a:p>
            <a:br>
              <a:rPr lang="de-AT" dirty="0"/>
            </a:br>
            <a:r>
              <a:rPr lang="de-AT" dirty="0"/>
              <a:t>Eine der zentralen Forderungen der </a:t>
            </a:r>
            <a:r>
              <a:rPr lang="de-AT" dirty="0" err="1"/>
              <a:t>Expert:innen</a:t>
            </a:r>
            <a:r>
              <a:rPr lang="de-AT" dirty="0"/>
              <a:t> war dabei eine </a:t>
            </a:r>
            <a:r>
              <a:rPr lang="de-AT" b="1" dirty="0"/>
              <a:t>gesetzliche Altersgrenze von 16 Jahren für </a:t>
            </a:r>
            <a:r>
              <a:rPr lang="de-AT" b="1" dirty="0" err="1"/>
              <a:t>Social</a:t>
            </a:r>
            <a:r>
              <a:rPr lang="de-AT" b="1" dirty="0"/>
              <a:t> Media.</a:t>
            </a:r>
            <a:endParaRPr lang="de-AT" dirty="0"/>
          </a:p>
          <a:p>
            <a:r>
              <a:rPr lang="de-AT" b="1" dirty="0"/>
              <a:t>16 Jahre – das war die klare Forderung der </a:t>
            </a:r>
            <a:r>
              <a:rPr lang="de-AT" b="1" dirty="0" err="1"/>
              <a:t>Expert:innen</a:t>
            </a:r>
            <a:r>
              <a:rPr lang="de-AT" b="1" dirty="0"/>
              <a:t>.</a:t>
            </a:r>
            <a:br>
              <a:rPr lang="de-AT" b="1" dirty="0"/>
            </a:br>
            <a:r>
              <a:rPr lang="de-AT" b="1" dirty="0"/>
              <a:t>Entschieden wurden 14 Jahre… </a:t>
            </a:r>
            <a:r>
              <a:rPr lang="de-AT" b="0" dirty="0"/>
              <a:t>mit der Begründung: Kinder und Jugendliche hätten in Österreich das Wahlrecht ab 16.</a:t>
            </a:r>
            <a:br>
              <a:rPr lang="de-AT" b="0" dirty="0"/>
            </a:br>
            <a:r>
              <a:rPr lang="de-AT" b="0" dirty="0"/>
              <a:t>Kinder hätten ein Recht auf digitale Teilhabe und würden sich ihre politische Meinung über die sozialen Medien bilden.</a:t>
            </a:r>
          </a:p>
          <a:p>
            <a:br>
              <a:rPr lang="de-AT" dirty="0"/>
            </a:br>
            <a:r>
              <a:rPr lang="de-AT" dirty="0"/>
              <a:t>Unserer Meinung nach sind soziale Medien nicht das richtige Medium für politische Meinungsbildung – algorithmisch gesteuert, auf maximale Aufmerksamkeit und kurze Shorts ausgelegt, fördern sie nicht die freie und unabhängige Meinungsbildung, sondern beeinflussen, welche Inhalte und Meinungen wir überhaupt zu sehen bekommen.</a:t>
            </a:r>
          </a:p>
        </p:txBody>
      </p:sp>
      <p:sp>
        <p:nvSpPr>
          <p:cNvPr id="4" name="Foliennummernplatzhalter 3"/>
          <p:cNvSpPr>
            <a:spLocks noGrp="1"/>
          </p:cNvSpPr>
          <p:nvPr>
            <p:ph type="sldNum" sz="quarter" idx="5"/>
          </p:nvPr>
        </p:nvSpPr>
        <p:spPr/>
        <p:txBody>
          <a:bodyPr/>
          <a:lstStyle/>
          <a:p>
            <a:fld id="{73E91C70-C2E1-4424-BBCA-53913ADC1587}" type="slidenum">
              <a:rPr lang="de-AT" smtClean="0"/>
              <a:t>11</a:t>
            </a:fld>
            <a:endParaRPr lang="de-AT"/>
          </a:p>
        </p:txBody>
      </p:sp>
    </p:spTree>
    <p:extLst>
      <p:ext uri="{BB962C8B-B14F-4D97-AF65-F5344CB8AC3E}">
        <p14:creationId xmlns:p14="http://schemas.microsoft.com/office/powerpoint/2010/main" val="3537743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307b0f3454a_0_25: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Ja, aber gehen wir mal ganz zurück zum „Anfang“. WAS IST EIGENTLICH GENAU DAS PROBLEM?</a:t>
            </a:r>
            <a:endParaRPr dirty="0"/>
          </a:p>
        </p:txBody>
      </p:sp>
      <p:sp>
        <p:nvSpPr>
          <p:cNvPr id="233" name="Google Shape;233;g307b0f3454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06cc538cd3_0_44: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AT" b="1" dirty="0"/>
              <a:t>Um 2010 wurde aus dem einfachen Handy ein „Super-Hosentaschencomputer“ </a:t>
            </a:r>
            <a:r>
              <a:rPr lang="de-AT" dirty="0"/>
              <a:t>– ein Gerät, das uns rund um die Uhr mit Internet, </a:t>
            </a:r>
            <a:r>
              <a:rPr lang="de-AT" dirty="0" err="1"/>
              <a:t>Social</a:t>
            </a:r>
            <a:r>
              <a:rPr lang="de-AT" dirty="0"/>
              <a:t> Media, Spielen und Unterhaltung versorgt. Ein Gerät, das wir praktisch immer bei uns haben.</a:t>
            </a:r>
            <a:endParaRPr dirty="0"/>
          </a:p>
        </p:txBody>
      </p:sp>
      <p:sp>
        <p:nvSpPr>
          <p:cNvPr id="147" name="Google Shape;147;g306cc538cd3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a:extLst>
            <a:ext uri="{FF2B5EF4-FFF2-40B4-BE49-F238E27FC236}">
              <a16:creationId xmlns:a16="http://schemas.microsoft.com/office/drawing/2014/main" id="{4140E1BB-E79C-E508-F314-C277634B0AEA}"/>
            </a:ext>
          </a:extLst>
        </p:cNvPr>
        <p:cNvGrpSpPr/>
        <p:nvPr/>
      </p:nvGrpSpPr>
      <p:grpSpPr>
        <a:xfrm>
          <a:off x="0" y="0"/>
          <a:ext cx="0" cy="0"/>
          <a:chOff x="0" y="0"/>
          <a:chExt cx="0" cy="0"/>
        </a:xfrm>
      </p:grpSpPr>
      <p:sp>
        <p:nvSpPr>
          <p:cNvPr id="240" name="Google Shape;240;g307b0f3454a_0_32:notes">
            <a:extLst>
              <a:ext uri="{FF2B5EF4-FFF2-40B4-BE49-F238E27FC236}">
                <a16:creationId xmlns:a16="http://schemas.microsoft.com/office/drawing/2014/main" id="{25E37D0A-3C71-1150-505C-DD90318F48E3}"/>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Die erschreckende Entwicklung</a:t>
            </a:r>
          </a:p>
          <a:p>
            <a:r>
              <a:rPr lang="de-AT" dirty="0"/>
              <a:t>Als Smartphones um </a:t>
            </a:r>
            <a:r>
              <a:rPr lang="de-AT" b="1" dirty="0"/>
              <a:t>2010</a:t>
            </a:r>
            <a:r>
              <a:rPr lang="de-AT" dirty="0"/>
              <a:t> ihren Siegeszug antraten, waren Kinder, die ein eigenes Handy besaßen, in der Regel deutlich älter. Und selbst diese Geräte konnten bei Weitem nicht das, was ein Smartphone heute kann.</a:t>
            </a:r>
          </a:p>
          <a:p>
            <a:pPr marL="0" marR="0" lvl="0" indent="0" algn="l" defTabSz="914400" rtl="0" eaLnBrk="1" fontAlgn="auto" latinLnBrk="0" hangingPunct="1">
              <a:lnSpc>
                <a:spcPct val="100000"/>
              </a:lnSpc>
              <a:spcBef>
                <a:spcPts val="0"/>
              </a:spcBef>
              <a:spcAft>
                <a:spcPts val="0"/>
              </a:spcAft>
              <a:buClrTx/>
              <a:buSzTx/>
              <a:buFontTx/>
              <a:buNone/>
              <a:tabLst/>
              <a:defRPr/>
            </a:pPr>
            <a:r>
              <a:rPr lang="de-AT" b="1" dirty="0"/>
              <a:t>Heute bekommt ein Kind in Österreich sein erstes eigenes Smartphone im Durchschnitt bereits mit 9 Jahren – also meist in der 3. oder 4. Klasse Volksschule.</a:t>
            </a:r>
            <a:br>
              <a:rPr lang="de-AT" dirty="0"/>
            </a:br>
            <a:r>
              <a:rPr lang="de-AT" dirty="0"/>
              <a:t>2024 lag das durchschnittliche Einstiegsalter noch bei </a:t>
            </a:r>
            <a:r>
              <a:rPr lang="de-AT" b="1" dirty="0"/>
              <a:t>10 Jahren</a:t>
            </a:r>
            <a:r>
              <a:rPr lang="de-AT" dirty="0"/>
              <a:t>. (</a:t>
            </a:r>
            <a:r>
              <a:rPr lang="de-AT" i="1" dirty="0"/>
              <a:t>Quelle: </a:t>
            </a:r>
            <a:r>
              <a:rPr lang="de-AT" i="1" dirty="0" err="1"/>
              <a:t>marketmind</a:t>
            </a:r>
            <a:r>
              <a:rPr lang="de-AT" i="1" dirty="0"/>
              <a:t>-Elternbefragung im Auftrag von Drei, März 2025)</a:t>
            </a:r>
            <a:endParaRPr lang="de-AT" dirty="0"/>
          </a:p>
          <a:p>
            <a:endParaRPr lang="de-AT" dirty="0"/>
          </a:p>
          <a:p>
            <a:r>
              <a:rPr lang="de-AT" b="1" dirty="0"/>
              <a:t>Die Kinder kommen also immer früher mit Smartphones in Kontakt.</a:t>
            </a:r>
            <a:r>
              <a:rPr lang="de-AT" dirty="0"/>
              <a:t> Sogar Babys werden mit dem Smartphone beschäftigt – und teilweise regelrecht ruhiggestellt.</a:t>
            </a:r>
          </a:p>
          <a:p>
            <a:r>
              <a:rPr lang="de-AT" dirty="0"/>
              <a:t>„Kleinkinder können nicht mehr mit dem Besteck essen, wissen aber bereits, wie man ein Smartphone bedient.“</a:t>
            </a:r>
          </a:p>
          <a:p>
            <a:br>
              <a:rPr lang="de-AT" b="1" dirty="0"/>
            </a:br>
            <a:r>
              <a:rPr lang="de-AT" b="1" dirty="0"/>
              <a:t>Dr. Arnika Thiede</a:t>
            </a:r>
            <a:br>
              <a:rPr lang="de-AT" dirty="0"/>
            </a:br>
            <a:r>
              <a:rPr lang="de-AT" dirty="0"/>
              <a:t>Fachärztin für Kinder- und Jugendheilkunde, Barmherzige Brüder Linz</a:t>
            </a:r>
          </a:p>
        </p:txBody>
      </p:sp>
      <p:sp>
        <p:nvSpPr>
          <p:cNvPr id="241" name="Google Shape;241;g307b0f3454a_0_32:notes">
            <a:extLst>
              <a:ext uri="{FF2B5EF4-FFF2-40B4-BE49-F238E27FC236}">
                <a16:creationId xmlns:a16="http://schemas.microsoft.com/office/drawing/2014/main" id="{2CFE98FA-7AE4-FD97-AE70-4D9AD87D8E5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3805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F36BE5B0-78F1-E8DF-73BA-E405EBB4695A}"/>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79F3E79D-EC06-7A95-7F37-ACAE5E01612B}"/>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AT" dirty="0"/>
              <a:t>Wie einschneidend das erste eigene Smartphone das Leben eines Kindes verändert, wird von Eltern nach wie vor massiv unterschätzt – und meist erst erkannt, wenn das Gerät längst zum ständigen Begleiter geworden ist und das Leben des Kindes mitbestimmt.</a:t>
            </a:r>
            <a:endParaRPr dirty="0"/>
          </a:p>
        </p:txBody>
      </p:sp>
      <p:sp>
        <p:nvSpPr>
          <p:cNvPr id="233" name="Google Shape;233;g307b0f3454a_0_25:notes">
            <a:extLst>
              <a:ext uri="{FF2B5EF4-FFF2-40B4-BE49-F238E27FC236}">
                <a16:creationId xmlns:a16="http://schemas.microsoft.com/office/drawing/2014/main" id="{D2C03661-91C5-82BA-6695-4F859891DAF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32718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Die Kindheit verändert sich, sobald ein Kind ein eigenes Smartphone besitzt. Draußen spielen, rumtoben, klettern, sich Spiele ausdenken, mit dem Fahrrad in der Gegend herumfahren, skaten, rollern, Bücher lesen, malen, kreativ sein, Musik machen, Zeit mit Freunden und der Familie verbringen und sich auch einfach mal langweilen, für all das bleibt weniger Zeit und all das erscheint auch nicht mehr so interessant, denn die Alternativen auf WhatsApp, Instagram, TikTok, YouTube und unzähligen anderen Apps und Computerspielen sind so viel verlockender. </a:t>
            </a: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Wenn Kinder täglich Zeit vor einem Bildschirm verbringen, gehen automatisch viele wichtige Kindheitserfahrungen verloren.</a:t>
            </a:r>
            <a:endParaRPr lang="de-AT" dirty="0">
              <a:solidFill>
                <a:srgbClr val="00353F"/>
              </a:solidFill>
              <a:latin typeface="Lato Medium" panose="020F0502020204030203" pitchFamily="34" charset="0"/>
              <a:ea typeface="Lato Medium" panose="020F0502020204030203" pitchFamily="34" charset="0"/>
              <a:cs typeface="Lato Medium" panose="020F0502020204030203" pitchFamily="34" charset="0"/>
            </a:endParaRP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16</a:t>
            </a:fld>
            <a:endParaRPr lang="de-AT"/>
          </a:p>
        </p:txBody>
      </p:sp>
    </p:spTree>
    <p:extLst>
      <p:ext uri="{BB962C8B-B14F-4D97-AF65-F5344CB8AC3E}">
        <p14:creationId xmlns:p14="http://schemas.microsoft.com/office/powerpoint/2010/main" val="14433931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a:extLst>
            <a:ext uri="{FF2B5EF4-FFF2-40B4-BE49-F238E27FC236}">
              <a16:creationId xmlns:a16="http://schemas.microsoft.com/office/drawing/2014/main" id="{3BBDE72D-9BBE-C3BC-7C9E-859E7BAF0321}"/>
            </a:ext>
          </a:extLst>
        </p:cNvPr>
        <p:cNvGrpSpPr/>
        <p:nvPr/>
      </p:nvGrpSpPr>
      <p:grpSpPr>
        <a:xfrm>
          <a:off x="0" y="0"/>
          <a:ext cx="0" cy="0"/>
          <a:chOff x="0" y="0"/>
          <a:chExt cx="0" cy="0"/>
        </a:xfrm>
      </p:grpSpPr>
      <p:sp>
        <p:nvSpPr>
          <p:cNvPr id="240" name="Google Shape;240;g307b0f3454a_0_32:notes">
            <a:extLst>
              <a:ext uri="{FF2B5EF4-FFF2-40B4-BE49-F238E27FC236}">
                <a16:creationId xmlns:a16="http://schemas.microsoft.com/office/drawing/2014/main" id="{07F69E9B-E186-642A-D6D3-6BD7ACC88235}"/>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DE" b="1" dirty="0">
                <a:solidFill>
                  <a:srgbClr val="FF0000"/>
                </a:solidFill>
                <a:latin typeface="Lato Medium" panose="020F0502020204030203" pitchFamily="34" charset="0"/>
                <a:ea typeface="Lato Medium" panose="020F0502020204030203" pitchFamily="34" charset="0"/>
                <a:cs typeface="Lato Medium" panose="020F0502020204030203" pitchFamily="34" charset="0"/>
              </a:rPr>
              <a:t>DIESE FOLIE IST OPTIONAL!!!! und zeigt nur eine der körperlichen Folgen von zu viel Bildschirmzeit</a:t>
            </a: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AT" b="1" dirty="0"/>
              <a:t>Kleine Bildschirme und Kurzsichtigkeit</a:t>
            </a:r>
          </a:p>
          <a:p>
            <a:r>
              <a:rPr lang="de-AT" dirty="0"/>
              <a:t>Die zunehmende Nutzung von Smartphones und Tablets wird mit einem steigenden Risiko für </a:t>
            </a:r>
            <a:r>
              <a:rPr lang="de-AT" b="1" dirty="0"/>
              <a:t>Kurzsichtigkeit (Myopie)</a:t>
            </a:r>
            <a:r>
              <a:rPr lang="de-AT" dirty="0"/>
              <a:t> bei Kindern und Jugendlichen in Verbindung gebracht.</a:t>
            </a:r>
          </a:p>
          <a:p>
            <a:r>
              <a:rPr lang="de-AT" dirty="0"/>
              <a:t>In Österreich sind bereits etwa </a:t>
            </a:r>
            <a:r>
              <a:rPr lang="de-AT" b="1" dirty="0"/>
              <a:t>11 % der Volksschulkinder</a:t>
            </a:r>
            <a:r>
              <a:rPr lang="de-AT" dirty="0"/>
              <a:t> kurzsichtig. Bei Jugendlichen liegt der Anteil Schätzungen zufolge bei </a:t>
            </a:r>
            <a:r>
              <a:rPr lang="de-AT" b="1" dirty="0"/>
              <a:t>20–30 %</a:t>
            </a:r>
            <a:r>
              <a:rPr lang="de-AT" dirty="0"/>
              <a:t>. In China sind teilweise </a:t>
            </a:r>
            <a:r>
              <a:rPr lang="de-AT" b="1" dirty="0"/>
              <a:t>mehr als 60 %</a:t>
            </a:r>
            <a:r>
              <a:rPr lang="de-AT" dirty="0"/>
              <a:t> der Jugendlichen von Myopie betroffen.</a:t>
            </a:r>
          </a:p>
          <a:p>
            <a:r>
              <a:rPr lang="de-AT" dirty="0"/>
              <a:t>China hat die zunehmende Kurzsichtigkeit bei Kindern und Jugendlichen inzwischen als </a:t>
            </a:r>
            <a:r>
              <a:rPr lang="de-AT" b="1" dirty="0"/>
              <a:t>öffentliches Gesundheitsproblem</a:t>
            </a:r>
            <a:r>
              <a:rPr lang="de-AT" dirty="0"/>
              <a:t> eingestuft und 2018 einen nationalen Aktionsplan zur Eindämmung der Myopie gestartet.</a:t>
            </a:r>
          </a:p>
          <a:p>
            <a:pPr marL="0" lvl="0" indent="0" algn="l" rtl="0">
              <a:spcBef>
                <a:spcPts val="0"/>
              </a:spcBef>
              <a:spcAft>
                <a:spcPts val="0"/>
              </a:spcAft>
              <a:buNone/>
            </a:pPr>
            <a:endParaRPr dirty="0"/>
          </a:p>
        </p:txBody>
      </p:sp>
      <p:sp>
        <p:nvSpPr>
          <p:cNvPr id="241" name="Google Shape;241;g307b0f3454a_0_32:notes">
            <a:extLst>
              <a:ext uri="{FF2B5EF4-FFF2-40B4-BE49-F238E27FC236}">
                <a16:creationId xmlns:a16="http://schemas.microsoft.com/office/drawing/2014/main" id="{0972E95E-8C3E-B972-4B08-4AE2F579890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4994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a:extLst>
            <a:ext uri="{FF2B5EF4-FFF2-40B4-BE49-F238E27FC236}">
              <a16:creationId xmlns:a16="http://schemas.microsoft.com/office/drawing/2014/main" id="{AC19AF37-792D-8D7B-A8C0-297913174348}"/>
            </a:ext>
          </a:extLst>
        </p:cNvPr>
        <p:cNvGrpSpPr/>
        <p:nvPr/>
      </p:nvGrpSpPr>
      <p:grpSpPr>
        <a:xfrm>
          <a:off x="0" y="0"/>
          <a:ext cx="0" cy="0"/>
          <a:chOff x="0" y="0"/>
          <a:chExt cx="0" cy="0"/>
        </a:xfrm>
      </p:grpSpPr>
      <p:sp>
        <p:nvSpPr>
          <p:cNvPr id="240" name="Google Shape;240;g307b0f3454a_0_32:notes">
            <a:extLst>
              <a:ext uri="{FF2B5EF4-FFF2-40B4-BE49-F238E27FC236}">
                <a16:creationId xmlns:a16="http://schemas.microsoft.com/office/drawing/2014/main" id="{BCAEE2BD-0F79-B78A-019F-04E440E7BF0B}"/>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Die möglichen Folgen von zu viel Bildschirmzeit sind wirklich weitreichend: Von ADHS, Pseudo-Autismus, Sprachentwicklungsauffälligkeiten, Smartphone-Sucht, Gaming-Sucht, Kurzsichtigkeit </a:t>
            </a:r>
            <a:r>
              <a:rPr lang="de-DE" dirty="0" err="1"/>
              <a:t>bishin</a:t>
            </a:r>
            <a:r>
              <a:rPr lang="de-DE" dirty="0"/>
              <a:t> zu motorischen Auffälligkeiten.</a:t>
            </a:r>
            <a:endParaRPr dirty="0"/>
          </a:p>
        </p:txBody>
      </p:sp>
      <p:sp>
        <p:nvSpPr>
          <p:cNvPr id="241" name="Google Shape;241;g307b0f3454a_0_32:notes">
            <a:extLst>
              <a:ext uri="{FF2B5EF4-FFF2-40B4-BE49-F238E27FC236}">
                <a16:creationId xmlns:a16="http://schemas.microsoft.com/office/drawing/2014/main" id="{303598D2-8252-02D0-34B3-958BED4D6C4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78639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a:extLst>
            <a:ext uri="{FF2B5EF4-FFF2-40B4-BE49-F238E27FC236}">
              <a16:creationId xmlns:a16="http://schemas.microsoft.com/office/drawing/2014/main" id="{0DD02E4F-33C4-E4EB-0677-EF83CC092B3D}"/>
            </a:ext>
          </a:extLst>
        </p:cNvPr>
        <p:cNvGrpSpPr/>
        <p:nvPr/>
      </p:nvGrpSpPr>
      <p:grpSpPr>
        <a:xfrm>
          <a:off x="0" y="0"/>
          <a:ext cx="0" cy="0"/>
          <a:chOff x="0" y="0"/>
          <a:chExt cx="0" cy="0"/>
        </a:xfrm>
      </p:grpSpPr>
      <p:sp>
        <p:nvSpPr>
          <p:cNvPr id="384" name="Google Shape;384;g306cc538cd3_0_241:notes">
            <a:extLst>
              <a:ext uri="{FF2B5EF4-FFF2-40B4-BE49-F238E27FC236}">
                <a16:creationId xmlns:a16="http://schemas.microsoft.com/office/drawing/2014/main" id="{0998AE42-250C-0C48-4147-D4BFA1263FB2}"/>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rgbClr val="00353F"/>
                </a:solidFill>
                <a:latin typeface="Quicksand" panose="02000303000000000000" pitchFamily="2" charset="0"/>
                <a:ea typeface="Montserrat ExtraBold"/>
                <a:cs typeface="Montserrat ExtraBold"/>
                <a:sym typeface="Montserrat ExtraBold"/>
              </a:rPr>
              <a:t>Es ist kein Wunder, dass viele der Menschen, die diese Technologie entwickelt haben, sie von ihren Kindern fernhalten.</a:t>
            </a:r>
            <a:br>
              <a:rPr lang="de-DE" sz="1200" b="1" dirty="0">
                <a:solidFill>
                  <a:srgbClr val="00353F"/>
                </a:solidFill>
                <a:latin typeface="Quicksand" panose="02000303000000000000" pitchFamily="2" charset="0"/>
                <a:ea typeface="Montserrat ExtraBold"/>
                <a:cs typeface="Montserrat ExtraBold"/>
                <a:sym typeface="Montserrat ExtraBold"/>
              </a:rPr>
            </a:br>
            <a:br>
              <a:rPr lang="de-DE" sz="1200" b="1" dirty="0">
                <a:solidFill>
                  <a:srgbClr val="00353F"/>
                </a:solidFill>
                <a:latin typeface="Quicksand" panose="02000303000000000000" pitchFamily="2" charset="0"/>
                <a:ea typeface="Montserrat ExtraBold"/>
                <a:cs typeface="Montserrat ExtraBold"/>
                <a:sym typeface="Montserrat ExtraBold"/>
              </a:rPr>
            </a:br>
            <a:r>
              <a:rPr lang="de-DE" sz="1200" b="1" dirty="0">
                <a:solidFill>
                  <a:srgbClr val="00353F"/>
                </a:solidFill>
                <a:latin typeface="Quicksand" panose="02000303000000000000" pitchFamily="2" charset="0"/>
                <a:ea typeface="Montserrat ExtraBold"/>
                <a:cs typeface="Montserrat ExtraBold"/>
                <a:sym typeface="Montserrat ExtraBold"/>
              </a:rPr>
              <a:t>Steve Jobs, Evan Spiegel, Bill Gates.</a:t>
            </a:r>
            <a:br>
              <a:rPr lang="de-DE" sz="1200" b="1" dirty="0">
                <a:solidFill>
                  <a:srgbClr val="00353F"/>
                </a:solidFill>
                <a:latin typeface="Quicksand" panose="02000303000000000000" pitchFamily="2" charset="0"/>
                <a:ea typeface="Montserrat ExtraBold"/>
                <a:cs typeface="Montserrat ExtraBold"/>
                <a:sym typeface="Montserrat ExtraBold"/>
              </a:rPr>
            </a:br>
            <a:br>
              <a:rPr lang="de-DE" sz="1200" b="1" dirty="0">
                <a:solidFill>
                  <a:srgbClr val="00353F"/>
                </a:solidFill>
                <a:latin typeface="Quicksand" panose="02000303000000000000" pitchFamily="2" charset="0"/>
                <a:ea typeface="Montserrat ExtraBold"/>
                <a:cs typeface="Montserrat ExtraBold"/>
                <a:sym typeface="Montserrat ExtraBold"/>
              </a:rPr>
            </a:br>
            <a:r>
              <a:rPr lang="de-DE" sz="1200" b="0" dirty="0">
                <a:solidFill>
                  <a:srgbClr val="00353F"/>
                </a:solidFill>
                <a:latin typeface="Quicksand" panose="02000303000000000000" pitchFamily="2" charset="0"/>
                <a:ea typeface="Montserrat ExtraBold"/>
                <a:cs typeface="Montserrat ExtraBold"/>
                <a:sym typeface="Montserrat ExtraBold"/>
              </a:rPr>
              <a:t>Allen voran </a:t>
            </a:r>
            <a:r>
              <a:rPr lang="de-DE" sz="1200" b="1" dirty="0">
                <a:solidFill>
                  <a:srgbClr val="00353F"/>
                </a:solidFill>
                <a:latin typeface="Quicksand" panose="02000303000000000000" pitchFamily="2" charset="0"/>
                <a:ea typeface="Montserrat ExtraBold"/>
                <a:cs typeface="Montserrat ExtraBold"/>
                <a:sym typeface="Montserrat ExtraBold"/>
              </a:rPr>
              <a:t>Marc Zuckerberg</a:t>
            </a:r>
            <a:r>
              <a:rPr lang="de-DE" sz="1200" b="0" dirty="0">
                <a:solidFill>
                  <a:srgbClr val="00353F"/>
                </a:solidFill>
                <a:latin typeface="Quicksand" panose="02000303000000000000" pitchFamily="2" charset="0"/>
                <a:ea typeface="Montserrat ExtraBold"/>
                <a:cs typeface="Montserrat ExtraBold"/>
                <a:sym typeface="Montserrat ExtraBold"/>
              </a:rPr>
              <a:t>, </a:t>
            </a:r>
            <a:r>
              <a:rPr lang="de-AT" sz="800" b="0" dirty="0"/>
              <a:t>der Mann, dessen Unternehmen soziale Medien für Milliarden Menschen entwickelt hat, setzt bei seinen eigenen Kindern auf streng begrenzte Bildschirmzeit und einen altersgerechten Einstieg.</a:t>
            </a:r>
            <a:endParaRPr lang="de-DE" sz="100" b="0" dirty="0">
              <a:latin typeface="Quicksand" panose="02000303000000000000" pitchFamily="2" charset="0"/>
              <a:ea typeface="Montserrat ExtraBold"/>
              <a:cs typeface="Montserrat ExtraBold"/>
              <a:sym typeface="Montserrat ExtraBold"/>
            </a:endParaRPr>
          </a:p>
          <a:p>
            <a:pPr marL="0" lvl="0" indent="0" algn="l" rtl="0">
              <a:spcBef>
                <a:spcPts val="0"/>
              </a:spcBef>
              <a:spcAft>
                <a:spcPts val="0"/>
              </a:spcAft>
              <a:buNone/>
            </a:pPr>
            <a:endParaRPr dirty="0"/>
          </a:p>
        </p:txBody>
      </p:sp>
      <p:sp>
        <p:nvSpPr>
          <p:cNvPr id="385" name="Google Shape;385;g306cc538cd3_0_241:notes">
            <a:extLst>
              <a:ext uri="{FF2B5EF4-FFF2-40B4-BE49-F238E27FC236}">
                <a16:creationId xmlns:a16="http://schemas.microsoft.com/office/drawing/2014/main" id="{151AC9FE-4F1D-445C-70D9-40AEF1700E7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4439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a:extLst>
            <a:ext uri="{FF2B5EF4-FFF2-40B4-BE49-F238E27FC236}">
              <a16:creationId xmlns:a16="http://schemas.microsoft.com/office/drawing/2014/main" id="{DED5CFA2-F123-B258-3790-7CEB74237166}"/>
            </a:ext>
          </a:extLst>
        </p:cNvPr>
        <p:cNvGrpSpPr/>
        <p:nvPr/>
      </p:nvGrpSpPr>
      <p:grpSpPr>
        <a:xfrm>
          <a:off x="0" y="0"/>
          <a:ext cx="0" cy="0"/>
          <a:chOff x="0" y="0"/>
          <a:chExt cx="0" cy="0"/>
        </a:xfrm>
      </p:grpSpPr>
      <p:sp>
        <p:nvSpPr>
          <p:cNvPr id="384" name="Google Shape;384;g306cc538cd3_0_241:notes">
            <a:extLst>
              <a:ext uri="{FF2B5EF4-FFF2-40B4-BE49-F238E27FC236}">
                <a16:creationId xmlns:a16="http://schemas.microsoft.com/office/drawing/2014/main" id="{49C43652-5440-5737-9EDE-7B2A77BD9F71}"/>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Plattformen sind auf maximale Aufenthaltsdauer = Profit ausgelegt.</a:t>
            </a:r>
            <a:br>
              <a:rPr lang="de-DE" dirty="0"/>
            </a:br>
            <a:r>
              <a:rPr lang="de-DE" dirty="0"/>
              <a:t>Die Beweislage ist mittlerweile erdrückend. </a:t>
            </a:r>
            <a:br>
              <a:rPr lang="de-DE" dirty="0"/>
            </a:br>
            <a:br>
              <a:rPr lang="de-DE" dirty="0"/>
            </a:br>
            <a:r>
              <a:rPr lang="de-DE" dirty="0"/>
              <a:t>Der digitale Kinder und Jugendschutz jedoch ist TROTZDEM noch immer völlig unzureichend.</a:t>
            </a:r>
            <a:endParaRPr dirty="0"/>
          </a:p>
        </p:txBody>
      </p:sp>
      <p:sp>
        <p:nvSpPr>
          <p:cNvPr id="385" name="Google Shape;385;g306cc538cd3_0_241:notes">
            <a:extLst>
              <a:ext uri="{FF2B5EF4-FFF2-40B4-BE49-F238E27FC236}">
                <a16:creationId xmlns:a16="http://schemas.microsoft.com/office/drawing/2014/main" id="{29F5B0B2-F9AA-A66A-FF6E-DDAEE243C48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29619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A52681B4-0E82-60ED-743E-296577F1D3FD}"/>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FC237219-FFE5-281D-C0C2-6DCF9F83CB4C}"/>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Die Dopamin-Falle</a:t>
            </a:r>
          </a:p>
          <a:p>
            <a:r>
              <a:rPr lang="de-AT" dirty="0"/>
              <a:t>Smartphones bzw. die Apps sind darauf ausgelegt, unsere Aufmerksamkeit zu gewinnen und möglichst lange zu halten. </a:t>
            </a:r>
            <a:br>
              <a:rPr lang="de-AT" dirty="0"/>
            </a:br>
            <a:r>
              <a:rPr lang="de-AT" dirty="0"/>
              <a:t>Neue Nachrichten, Likes, Videos, Spiele und ständige Belohnungen sorgen immer wieder für kurze, intensive Reize und aktivieren das Belohnungssystem im Gehirn.</a:t>
            </a:r>
          </a:p>
          <a:p>
            <a:r>
              <a:rPr lang="de-AT" dirty="0"/>
              <a:t>Gerade bei Kindern, deren Gehirn noch in Entwicklung ist, kann das besonders fesselnd sein.</a:t>
            </a:r>
          </a:p>
          <a:p>
            <a:r>
              <a:rPr lang="de-AT" dirty="0"/>
              <a:t>Bei dauerhaft sehr starker Stimulation passt sich das Gehirn an: Das Belohnungssystem reagiert weniger empfindlich, und alltägliche Reize wirken im Vergleich weniger attraktiv.</a:t>
            </a:r>
          </a:p>
          <a:p>
            <a:r>
              <a:rPr lang="de-AT" b="1" dirty="0"/>
              <a:t>Das bedeutet: Wir rauben unseren Kindern nicht nur die Zeit – sondern auch die Freude. </a:t>
            </a:r>
            <a:r>
              <a:rPr lang="de-AT" b="1" dirty="0">
                <a:sym typeface="Wingdings" panose="05000000000000000000" pitchFamily="2" charset="2"/>
              </a:rPr>
              <a:t></a:t>
            </a:r>
            <a:endParaRPr lang="de-AT" dirty="0"/>
          </a:p>
        </p:txBody>
      </p:sp>
      <p:sp>
        <p:nvSpPr>
          <p:cNvPr id="233" name="Google Shape;233;g307b0f3454a_0_25:notes">
            <a:extLst>
              <a:ext uri="{FF2B5EF4-FFF2-40B4-BE49-F238E27FC236}">
                <a16:creationId xmlns:a16="http://schemas.microsoft.com/office/drawing/2014/main" id="{82D3FAA8-D226-BEF4-6B42-989377AFAE9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87559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307b0f3454a_0_105: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Ja – und wo führt das hin?</a:t>
            </a:r>
            <a:endParaRPr lang="de-AT" dirty="0"/>
          </a:p>
          <a:p>
            <a:br>
              <a:rPr lang="de-AT" dirty="0"/>
            </a:br>
            <a:r>
              <a:rPr lang="de-AT" dirty="0"/>
              <a:t>Die Kinder brauchen </a:t>
            </a:r>
            <a:r>
              <a:rPr lang="de-AT" b="1" dirty="0"/>
              <a:t>immer mehr davon</a:t>
            </a:r>
            <a:r>
              <a:rPr lang="de-AT" dirty="0"/>
              <a:t>. Die Bildschirmzeit steigt rasant.</a:t>
            </a:r>
          </a:p>
          <a:p>
            <a:r>
              <a:rPr lang="de-AT" dirty="0"/>
              <a:t>Bereits bei </a:t>
            </a:r>
            <a:r>
              <a:rPr lang="de-AT" b="1" dirty="0"/>
              <a:t>den 9- bis 12-Jährigen </a:t>
            </a:r>
            <a:r>
              <a:rPr lang="de-AT" dirty="0"/>
              <a:t>verbringt der Großteil täglich </a:t>
            </a:r>
            <a:r>
              <a:rPr lang="de-AT" b="1" dirty="0"/>
              <a:t>zwischen einer und drei Stunden online</a:t>
            </a:r>
            <a:r>
              <a:rPr lang="de-AT" dirty="0"/>
              <a:t>.</a:t>
            </a:r>
          </a:p>
          <a:p>
            <a:r>
              <a:rPr lang="de-AT" dirty="0"/>
              <a:t>Mit 14 Jahren sind es bereits durchschnittlich </a:t>
            </a:r>
            <a:r>
              <a:rPr lang="de-AT" b="1" dirty="0"/>
              <a:t>3 Stunden und 41 Minuten täglich</a:t>
            </a:r>
            <a:r>
              <a:rPr lang="de-AT" dirty="0"/>
              <a:t>, die österreichische Jugendliche am Smartphone verbringen. </a:t>
            </a:r>
            <a:br>
              <a:rPr lang="de-AT" dirty="0"/>
            </a:br>
            <a:r>
              <a:rPr lang="de-AT" dirty="0"/>
              <a:t>Das sind </a:t>
            </a:r>
            <a:r>
              <a:rPr lang="de-AT" b="1" dirty="0"/>
              <a:t>25,8 Stunden pro Woche</a:t>
            </a:r>
            <a:r>
              <a:rPr lang="de-AT" dirty="0"/>
              <a:t>.</a:t>
            </a:r>
          </a:p>
          <a:p>
            <a:br>
              <a:rPr lang="de-AT" dirty="0"/>
            </a:br>
            <a:r>
              <a:rPr lang="de-AT" dirty="0"/>
              <a:t>Und dabei ist die Zeit am </a:t>
            </a:r>
            <a:r>
              <a:rPr lang="de-AT" b="1" dirty="0"/>
              <a:t>Tablet</a:t>
            </a:r>
            <a:r>
              <a:rPr lang="de-AT" dirty="0"/>
              <a:t> noch gar nicht eingerechnet – ebenso wenig wie </a:t>
            </a:r>
            <a:r>
              <a:rPr lang="de-AT" b="1" dirty="0"/>
              <a:t>Fernsehen, Online-Gaming, digitale Schularbeiten und andere Bildschirmzeiten</a:t>
            </a:r>
            <a:r>
              <a:rPr lang="de-AT" dirty="0"/>
              <a:t>.</a:t>
            </a:r>
          </a:p>
          <a:p>
            <a:r>
              <a:rPr lang="de-AT" dirty="0"/>
              <a:t>Wir sehen also eine Entwicklung, die </a:t>
            </a:r>
            <a:r>
              <a:rPr lang="de-AT" b="1" dirty="0"/>
              <a:t>bereits im Volksschulalter beginnt und sich innerhalb weniger Jahre deutlich verstärkt.</a:t>
            </a:r>
            <a:endParaRPr lang="de-AT" dirty="0"/>
          </a:p>
          <a:p>
            <a:endParaRPr lang="de-AT" dirty="0"/>
          </a:p>
          <a:p>
            <a:r>
              <a:rPr lang="de-AT" i="1" dirty="0"/>
              <a:t>Quellen: Google/</a:t>
            </a:r>
            <a:r>
              <a:rPr lang="de-AT" i="1" dirty="0" err="1"/>
              <a:t>GutCheck</a:t>
            </a:r>
            <a:r>
              <a:rPr lang="de-AT" i="1" dirty="0"/>
              <a:t>, Studie zur Mediennutzung und Online-Sicherheit bei Kindern in Österreich, 2024; Mental-Health-Days-Studie 2024, 14.531 </a:t>
            </a:r>
            <a:r>
              <a:rPr lang="de-AT" i="1" dirty="0" err="1"/>
              <a:t>Schüler:innen</a:t>
            </a:r>
            <a:r>
              <a:rPr lang="de-AT" i="1" dirty="0"/>
              <a:t> und Lehrlinge, Durchschnittsalter 14 Jahre.</a:t>
            </a:r>
            <a:endParaRPr lang="de-AT" dirty="0"/>
          </a:p>
          <a:p>
            <a:pPr marL="0" lvl="0" indent="0" algn="l" rtl="0">
              <a:spcBef>
                <a:spcPts val="0"/>
              </a:spcBef>
              <a:spcAft>
                <a:spcPts val="0"/>
              </a:spcAft>
              <a:buNone/>
            </a:pPr>
            <a:endParaRPr dirty="0"/>
          </a:p>
        </p:txBody>
      </p:sp>
      <p:sp>
        <p:nvSpPr>
          <p:cNvPr id="328" name="Google Shape;328;g307b0f3454a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19241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a:extLst>
            <a:ext uri="{FF2B5EF4-FFF2-40B4-BE49-F238E27FC236}">
              <a16:creationId xmlns:a16="http://schemas.microsoft.com/office/drawing/2014/main" id="{D4D7C9CE-147C-1D42-FEAE-7035FCCD60BB}"/>
            </a:ext>
          </a:extLst>
        </p:cNvPr>
        <p:cNvGrpSpPr/>
        <p:nvPr/>
      </p:nvGrpSpPr>
      <p:grpSpPr>
        <a:xfrm>
          <a:off x="0" y="0"/>
          <a:ext cx="0" cy="0"/>
          <a:chOff x="0" y="0"/>
          <a:chExt cx="0" cy="0"/>
        </a:xfrm>
      </p:grpSpPr>
      <p:sp>
        <p:nvSpPr>
          <p:cNvPr id="240" name="Google Shape;240;g307b0f3454a_0_32:notes">
            <a:extLst>
              <a:ext uri="{FF2B5EF4-FFF2-40B4-BE49-F238E27FC236}">
                <a16:creationId xmlns:a16="http://schemas.microsoft.com/office/drawing/2014/main" id="{6EE9AE39-5593-1EF7-ED73-F9CB098D307A}"/>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Und bei den Jugendlichen: Die möglichen Folgen von zu viel Bildschirmzeit reichen von Angst, Depressionen, Körperbildstörungen (vor allem bei den Mädchen) </a:t>
            </a:r>
            <a:r>
              <a:rPr lang="de-DE" dirty="0" err="1"/>
              <a:t>bishin</a:t>
            </a:r>
            <a:r>
              <a:rPr lang="de-DE" dirty="0"/>
              <a:t> zu Schlafstörungen und Sucht.</a:t>
            </a:r>
            <a:endParaRPr dirty="0"/>
          </a:p>
        </p:txBody>
      </p:sp>
      <p:sp>
        <p:nvSpPr>
          <p:cNvPr id="241" name="Google Shape;241;g307b0f3454a_0_32:notes">
            <a:extLst>
              <a:ext uri="{FF2B5EF4-FFF2-40B4-BE49-F238E27FC236}">
                <a16:creationId xmlns:a16="http://schemas.microsoft.com/office/drawing/2014/main" id="{DC8FC69B-0DFA-2078-0678-621DE40ACA9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369402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FA9F9344-68AB-D83C-3DF3-4451A3BA72BC}"/>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BD1FFF01-CDA8-22BC-2DA1-F2FF8E937039}"/>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Hier sehen wir Eltern-Aussagen, auf die wir im Folgenden gerne eingehen möchten.</a:t>
            </a:r>
            <a:endParaRPr dirty="0"/>
          </a:p>
        </p:txBody>
      </p:sp>
      <p:sp>
        <p:nvSpPr>
          <p:cNvPr id="233" name="Google Shape;233;g307b0f3454a_0_25:notes">
            <a:extLst>
              <a:ext uri="{FF2B5EF4-FFF2-40B4-BE49-F238E27FC236}">
                <a16:creationId xmlns:a16="http://schemas.microsoft.com/office/drawing/2014/main" id="{5AED8217-73B9-F2ED-6F65-98CFA5EBD93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883164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4A31B6A3-98E2-1C05-8953-E9C5784B30F3}"/>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37D36314-E711-9164-74CC-F5A569157C9E}"/>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Eltern sagen: „Ich habe doch eine Kontroll-App! Wo ist also das Problem?“</a:t>
            </a:r>
            <a:endParaRPr dirty="0"/>
          </a:p>
        </p:txBody>
      </p:sp>
      <p:sp>
        <p:nvSpPr>
          <p:cNvPr id="233" name="Google Shape;233;g307b0f3454a_0_25:notes">
            <a:extLst>
              <a:ext uri="{FF2B5EF4-FFF2-40B4-BE49-F238E27FC236}">
                <a16:creationId xmlns:a16="http://schemas.microsoft.com/office/drawing/2014/main" id="{033A1D90-3C26-4B21-45AA-D9512702D87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438554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Das Problem ist: </a:t>
            </a:r>
            <a:r>
              <a:rPr lang="de-DE" sz="1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Elternkontrolle funktioniert leider nicht zuverlässig!</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26</a:t>
            </a:fld>
            <a:endParaRPr lang="de-AT"/>
          </a:p>
        </p:txBody>
      </p:sp>
    </p:spTree>
    <p:extLst>
      <p:ext uri="{BB962C8B-B14F-4D97-AF65-F5344CB8AC3E}">
        <p14:creationId xmlns:p14="http://schemas.microsoft.com/office/powerpoint/2010/main" val="11088359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306cc538cd3_0_350: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Rund die Hälfte der Eltern setzt keine technischen oder begleitenden Maßnahmen zur Steuerung der Smartphone-Nutzungszeit ein.</a:t>
            </a:r>
            <a:endParaRPr lang="de-AT" dirty="0"/>
          </a:p>
          <a:p>
            <a:r>
              <a:rPr lang="de-AT" i="1" dirty="0"/>
              <a:t>Quelle: Österreichisches Sozialministerium, 2025; nach KIM-Studie 2024.</a:t>
            </a:r>
            <a:endParaRPr lang="de-AT" dirty="0"/>
          </a:p>
          <a:p>
            <a:br>
              <a:rPr lang="de-AT" dirty="0"/>
            </a:br>
            <a:r>
              <a:rPr lang="de-AT" dirty="0"/>
              <a:t>Selbst technisch versierte Eltern stoßen bei der Einrichtung und laufenden Verwaltung von Kindersicherungen schnell an Grenzen. Und selbst gut gesicherte Geräte lassen sich umgehen.</a:t>
            </a:r>
          </a:p>
          <a:p>
            <a:r>
              <a:rPr lang="de-AT" dirty="0"/>
              <a:t>Viele Apps erfordern zahlreiche Einstellungen, um sie altersgerecht zu konfigurieren – und diese müssen laufend angepasst werden.</a:t>
            </a:r>
          </a:p>
          <a:p>
            <a:r>
              <a:rPr lang="de-AT" b="1" dirty="0"/>
              <a:t>Warum kompliziert absichern, wenn es auch einfach geht?</a:t>
            </a:r>
            <a:br>
              <a:rPr lang="de-AT" b="1" dirty="0"/>
            </a:br>
            <a:endParaRPr lang="de-AT" dirty="0"/>
          </a:p>
          <a:p>
            <a:r>
              <a:rPr lang="de-AT" dirty="0"/>
              <a:t>Für Kinder können einfache Handys </a:t>
            </a:r>
            <a:r>
              <a:rPr lang="de-AT" b="1" dirty="0"/>
              <a:t>ohne Internet und </a:t>
            </a:r>
            <a:r>
              <a:rPr lang="de-AT" b="1" dirty="0" err="1"/>
              <a:t>Social</a:t>
            </a:r>
            <a:r>
              <a:rPr lang="de-AT" b="1" dirty="0"/>
              <a:t> Media</a:t>
            </a:r>
            <a:r>
              <a:rPr lang="de-AT" dirty="0"/>
              <a:t> eine sichere Alternative sein.</a:t>
            </a:r>
          </a:p>
          <a:p>
            <a:pPr marL="0" lvl="0" indent="0" algn="l" rtl="0">
              <a:lnSpc>
                <a:spcPct val="115000"/>
              </a:lnSpc>
              <a:spcBef>
                <a:spcPts val="0"/>
              </a:spcBef>
              <a:spcAft>
                <a:spcPts val="0"/>
              </a:spcAft>
              <a:buNone/>
            </a:pPr>
            <a:endParaRPr dirty="0"/>
          </a:p>
        </p:txBody>
      </p:sp>
      <p:sp>
        <p:nvSpPr>
          <p:cNvPr id="483" name="Google Shape;483;g306cc538cd3_0_3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4F0236C1-63BE-0A17-B820-7D682C762161}"/>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F3CBBAB0-38A8-EBC6-492A-4E2622678790}"/>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algn="l">
              <a:buClr>
                <a:srgbClr val="E8FBD2"/>
              </a:buClr>
              <a:buSzPts val="4500"/>
            </a:pPr>
            <a:r>
              <a:rPr lang="de-DE" dirty="0"/>
              <a:t>Eltern sagen: </a:t>
            </a:r>
            <a:r>
              <a:rPr lang="de-AT" sz="1200" dirty="0">
                <a:latin typeface="Lato" panose="020F0502020204030203" pitchFamily="34" charset="0"/>
                <a:ea typeface="Lato" panose="020F0502020204030203" pitchFamily="34" charset="0"/>
                <a:cs typeface="Lato" panose="020F0502020204030203" pitchFamily="34" charset="0"/>
              </a:rPr>
              <a:t>„Mein Kind bekommt ein Smartphone – aber nur für WhatsApp. </a:t>
            </a:r>
          </a:p>
          <a:p>
            <a:pPr algn="l">
              <a:buClr>
                <a:srgbClr val="E8FBD2"/>
              </a:buClr>
              <a:buSzPts val="4500"/>
            </a:pPr>
            <a:r>
              <a:rPr lang="de-AT" sz="1200" dirty="0">
                <a:latin typeface="Lato" panose="020F0502020204030203" pitchFamily="34" charset="0"/>
                <a:ea typeface="Lato" panose="020F0502020204030203" pitchFamily="34" charset="0"/>
                <a:cs typeface="Lato" panose="020F0502020204030203" pitchFamily="34" charset="0"/>
              </a:rPr>
              <a:t>Das ist doch unproblematisch.“</a:t>
            </a:r>
            <a:endParaRPr lang="de-AT" sz="1200" dirty="0">
              <a:solidFill>
                <a:srgbClr val="11363F"/>
              </a:solidFill>
              <a:latin typeface="Lato" panose="020F0502020204030203" pitchFamily="34" charset="0"/>
              <a:ea typeface="Lato" panose="020F0502020204030203" pitchFamily="34" charset="0"/>
              <a:cs typeface="Lato" panose="020F0502020204030203" pitchFamily="34" charset="0"/>
            </a:endParaRPr>
          </a:p>
          <a:p>
            <a:pPr marL="0" lvl="0" indent="0" algn="l" rtl="0">
              <a:spcBef>
                <a:spcPts val="0"/>
              </a:spcBef>
              <a:spcAft>
                <a:spcPts val="0"/>
              </a:spcAft>
              <a:buNone/>
            </a:pPr>
            <a:endParaRPr dirty="0"/>
          </a:p>
        </p:txBody>
      </p:sp>
      <p:sp>
        <p:nvSpPr>
          <p:cNvPr id="233" name="Google Shape;233;g307b0f3454a_0_25:notes">
            <a:extLst>
              <a:ext uri="{FF2B5EF4-FFF2-40B4-BE49-F238E27FC236}">
                <a16:creationId xmlns:a16="http://schemas.microsoft.com/office/drawing/2014/main" id="{27E2954E-5AE2-5D27-DF44-B015BDC9934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194917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WhatsApp ist mit das größte Problem für Kinder!</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29</a:t>
            </a:fld>
            <a:endParaRPr lang="de-AT"/>
          </a:p>
        </p:txBody>
      </p:sp>
    </p:spTree>
    <p:extLst>
      <p:ext uri="{BB962C8B-B14F-4D97-AF65-F5344CB8AC3E}">
        <p14:creationId xmlns:p14="http://schemas.microsoft.com/office/powerpoint/2010/main" val="3092035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Pornographie und verrohte Bildsprache in den Klassenchats gehören zur Tagesordnung!</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en-GB" sz="1800"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rPr>
              <a:t>PROBLEME: </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1. Cybermobbing </a:t>
            </a: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 Beleidigung, Ausgrenzung, verbreiten peinlicher Bilder / Videos &gt; Kinder haben keine „soziale Pause“, nehmen den Klassenchat mit nach Hause.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2. Cybergrooming </a:t>
            </a: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 Kontaktaufnahme durch Fremde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3.</a:t>
            </a: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 Kinder gelangen über Links an </a:t>
            </a: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nicht kindgerechte Inhalte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4. Dauerablenkung </a:t>
            </a: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 hunderte von Nachrichten und Reaktionen täglich &gt; Stress, FOMO</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b="1"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5. Betrug und Phishing: Gewinnspiele, „gefährliche Links“, Kettenbriefe</a:t>
            </a:r>
            <a:endParaRPr lang="de-AT" b="1" dirty="0">
              <a:solidFill>
                <a:srgbClr val="E8FBD2"/>
              </a:solidFill>
            </a:endParaRP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30</a:t>
            </a:fld>
            <a:endParaRPr lang="de-AT"/>
          </a:p>
        </p:txBody>
      </p:sp>
    </p:spTree>
    <p:extLst>
      <p:ext uri="{BB962C8B-B14F-4D97-AF65-F5344CB8AC3E}">
        <p14:creationId xmlns:p14="http://schemas.microsoft.com/office/powerpoint/2010/main" val="39413801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784FB-3930-2B72-EC6E-A3F0A625925F}"/>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262CA324-5AA0-4CD0-056E-D7C66681742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F2AA0B0-0EF0-C70F-33C1-43B2193167E9}"/>
              </a:ext>
            </a:extLst>
          </p:cNvPr>
          <p:cNvSpPr>
            <a:spLocks noGrp="1"/>
          </p:cNvSpPr>
          <p:nvPr>
            <p:ph type="body" idx="1"/>
          </p:nvPr>
        </p:nvSpPr>
        <p:spPr/>
        <p:txBody>
          <a:bodyPr/>
          <a:lstStyle/>
          <a:p>
            <a:r>
              <a:rPr lang="de-AT" sz="1400" b="1" dirty="0">
                <a:solidFill>
                  <a:srgbClr val="E8FBD2"/>
                </a:solidFill>
                <a:latin typeface="Quicksand" panose="02000303000000000000" pitchFamily="2" charset="0"/>
              </a:rPr>
              <a:t>Und WhatsApp hat inzwischen die Channel:</a:t>
            </a:r>
            <a:br>
              <a:rPr lang="de-AT" sz="1200" dirty="0">
                <a:solidFill>
                  <a:srgbClr val="E8FBD2"/>
                </a:solidFill>
              </a:rPr>
            </a:br>
            <a:endParaRPr lang="de-AT" sz="1200" dirty="0">
              <a:solidFill>
                <a:srgbClr val="E8FBD2"/>
              </a:solidFill>
            </a:endParaRPr>
          </a:p>
          <a:p>
            <a:r>
              <a:rPr lang="de-AT" sz="1200" dirty="0">
                <a:solidFill>
                  <a:srgbClr val="E8FBD2"/>
                </a:solidFill>
              </a:rPr>
              <a:t>Dort können sich Kinder Profile erstellen – ähnlich wie bei Instagram: mit Followern und Reaktionen.</a:t>
            </a:r>
            <a:br>
              <a:rPr lang="de-AT" sz="1200" dirty="0">
                <a:solidFill>
                  <a:srgbClr val="E8FBD2"/>
                </a:solidFill>
              </a:rPr>
            </a:br>
            <a:endParaRPr lang="de-AT" sz="1200" dirty="0">
              <a:solidFill>
                <a:srgbClr val="E8FBD2"/>
              </a:solidFill>
            </a:endParaRPr>
          </a:p>
          <a:p>
            <a:r>
              <a:rPr lang="de-AT" sz="1200" dirty="0">
                <a:solidFill>
                  <a:srgbClr val="E8FBD2"/>
                </a:solidFill>
              </a:rPr>
              <a:t>Die Channels sind öffentlich und lassen sich nicht sperren.</a:t>
            </a:r>
          </a:p>
          <a:p>
            <a:r>
              <a:rPr lang="de-AT" sz="1200" dirty="0">
                <a:solidFill>
                  <a:srgbClr val="E8FBD2"/>
                </a:solidFill>
              </a:rPr>
              <a:t>Das ist </a:t>
            </a:r>
            <a:r>
              <a:rPr lang="de-AT" sz="1200" dirty="0" err="1">
                <a:solidFill>
                  <a:srgbClr val="E8FBD2"/>
                </a:solidFill>
              </a:rPr>
              <a:t>Social</a:t>
            </a:r>
            <a:r>
              <a:rPr lang="de-AT" sz="1200" dirty="0">
                <a:solidFill>
                  <a:srgbClr val="E8FBD2"/>
                </a:solidFill>
              </a:rPr>
              <a:t> Media – und damit leider auch eine öffentliche Bühne, auf der Kinder für Fremde sichtbar und auffindbar werden. Auch für Menschen, die es gezielt auf Kinder abgesehen haben, oder für Stalker und andere Personen mit fragwürdigen Absichten.</a:t>
            </a:r>
            <a:br>
              <a:rPr lang="de-AT" sz="1200" dirty="0">
                <a:solidFill>
                  <a:srgbClr val="E8FBD2"/>
                </a:solidFill>
              </a:rPr>
            </a:br>
            <a:endParaRPr lang="de-AT" sz="1200" dirty="0">
              <a:solidFill>
                <a:srgbClr val="E8FBD2"/>
              </a:solidFill>
            </a:endParaRPr>
          </a:p>
          <a:p>
            <a:r>
              <a:rPr lang="de-AT" sz="1200" dirty="0">
                <a:solidFill>
                  <a:srgbClr val="E8FBD2"/>
                </a:solidFill>
              </a:rPr>
              <a:t>Und das Problem: Viele Eltern wissen nicht einmal, dass ihre Kinder dort unterwegs sind.</a:t>
            </a:r>
          </a:p>
          <a:p>
            <a:endParaRPr lang="de-AT" dirty="0"/>
          </a:p>
        </p:txBody>
      </p:sp>
      <p:sp>
        <p:nvSpPr>
          <p:cNvPr id="4" name="Foliennummernplatzhalter 3">
            <a:extLst>
              <a:ext uri="{FF2B5EF4-FFF2-40B4-BE49-F238E27FC236}">
                <a16:creationId xmlns:a16="http://schemas.microsoft.com/office/drawing/2014/main" id="{EA9D6057-EB95-8C59-3D6D-DDD44160A66B}"/>
              </a:ext>
            </a:extLst>
          </p:cNvPr>
          <p:cNvSpPr>
            <a:spLocks noGrp="1"/>
          </p:cNvSpPr>
          <p:nvPr>
            <p:ph type="sldNum" sz="quarter" idx="5"/>
          </p:nvPr>
        </p:nvSpPr>
        <p:spPr/>
        <p:txBody>
          <a:bodyPr/>
          <a:lstStyle/>
          <a:p>
            <a:fld id="{73E91C70-C2E1-4424-BBCA-53913ADC1587}" type="slidenum">
              <a:rPr lang="de-AT" smtClean="0"/>
              <a:t>31</a:t>
            </a:fld>
            <a:endParaRPr lang="de-AT"/>
          </a:p>
        </p:txBody>
      </p:sp>
    </p:spTree>
    <p:extLst>
      <p:ext uri="{BB962C8B-B14F-4D97-AF65-F5344CB8AC3E}">
        <p14:creationId xmlns:p14="http://schemas.microsoft.com/office/powerpoint/2010/main" val="36979956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D9E33AE5-B6F7-DE27-2694-54CAD4E70DFB}"/>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F78C088D-5BC3-997B-EE1B-BF4269046202}"/>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Aussagen, die wir wiederlegen möchten.</a:t>
            </a:r>
            <a:endParaRPr dirty="0"/>
          </a:p>
        </p:txBody>
      </p:sp>
      <p:sp>
        <p:nvSpPr>
          <p:cNvPr id="233" name="Google Shape;233;g307b0f3454a_0_25:notes">
            <a:extLst>
              <a:ext uri="{FF2B5EF4-FFF2-40B4-BE49-F238E27FC236}">
                <a16:creationId xmlns:a16="http://schemas.microsoft.com/office/drawing/2014/main" id="{81BBB715-EB58-C807-081F-57D88DD2C31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14606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1B508BEE-9965-76D5-64C6-2CD635EEDDEA}"/>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B40BF6D3-5105-9261-626C-066EEE8D727B}"/>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Nein, eine </a:t>
            </a:r>
            <a:r>
              <a:rPr lang="de-DE" sz="1200" b="1"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Social</a:t>
            </a:r>
            <a:r>
              <a:rPr lang="de-DE" sz="1200" b="1"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Media Altersgrenze allein, löst die Probleme nicht</a:t>
            </a:r>
            <a:endParaRPr lang="de-DE" sz="1050" b="1" dirty="0">
              <a:latin typeface="Lato Black" panose="020F0502020204030203" pitchFamily="34" charset="0"/>
              <a:ea typeface="Lato Black" panose="020F0502020204030203" pitchFamily="34" charset="0"/>
              <a:cs typeface="Lato Black" panose="020F0502020204030203" pitchFamily="34" charset="0"/>
              <a:sym typeface="Montserrat ExtraBold"/>
            </a:endParaRPr>
          </a:p>
          <a:p>
            <a:pPr marL="0" lvl="0" indent="0" algn="l" rtl="0">
              <a:spcBef>
                <a:spcPts val="0"/>
              </a:spcBef>
              <a:spcAft>
                <a:spcPts val="0"/>
              </a:spcAft>
              <a:buNone/>
            </a:pPr>
            <a:endParaRPr dirty="0"/>
          </a:p>
        </p:txBody>
      </p:sp>
      <p:sp>
        <p:nvSpPr>
          <p:cNvPr id="233" name="Google Shape;233;g307b0f3454a_0_25:notes">
            <a:extLst>
              <a:ext uri="{FF2B5EF4-FFF2-40B4-BE49-F238E27FC236}">
                <a16:creationId xmlns:a16="http://schemas.microsoft.com/office/drawing/2014/main" id="{658628B5-D763-FB4F-AC58-0A5BF2783E3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16923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F0931E8D-3E3A-6C00-84EB-0BD481B7E8F5}"/>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EF4A0CA6-33CE-CC04-F302-DED01757C603}"/>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algn="l"/>
            <a:r>
              <a:rPr lang="de-AT" sz="1200" dirty="0">
                <a:solidFill>
                  <a:srgbClr val="E8FBD2"/>
                </a:solidFill>
              </a:rPr>
              <a:t>Weil die Herausforderungen weit über klassische </a:t>
            </a:r>
            <a:r>
              <a:rPr lang="de-AT" sz="1200" dirty="0" err="1">
                <a:solidFill>
                  <a:srgbClr val="E8FBD2"/>
                </a:solidFill>
              </a:rPr>
              <a:t>Social</a:t>
            </a:r>
            <a:r>
              <a:rPr lang="de-AT" sz="1200" dirty="0">
                <a:solidFill>
                  <a:srgbClr val="E8FBD2"/>
                </a:solidFill>
              </a:rPr>
              <a:t>-Media-Plattformen hinausgehen. Kinder und Jugendliche verbringen heute einen großen Teil ihrer Freizeit an digitalen Geräten. Ablenkung, Konzentrationsprobleme, Schlafmangel, sozialer Druck und problematische Nutzungsgewohnheiten entstehen nicht nur durch Instagram oder TikTok.</a:t>
            </a:r>
          </a:p>
          <a:p>
            <a:pPr algn="l"/>
            <a:br>
              <a:rPr lang="de-AT" sz="1200" dirty="0">
                <a:solidFill>
                  <a:srgbClr val="E8FBD2"/>
                </a:solidFill>
              </a:rPr>
            </a:br>
            <a:r>
              <a:rPr lang="de-AT" sz="1200" dirty="0">
                <a:solidFill>
                  <a:srgbClr val="E8FBD2"/>
                </a:solidFill>
              </a:rPr>
              <a:t>Auch Messenger-Dienste, permanente Erreichbarkeit, Online-Gaming, Chatfunktionen in Spielen, KI-Chatbots/ KI-</a:t>
            </a:r>
            <a:r>
              <a:rPr lang="de-AT" sz="1200" dirty="0" err="1">
                <a:solidFill>
                  <a:srgbClr val="E8FBD2"/>
                </a:solidFill>
              </a:rPr>
              <a:t>Companions</a:t>
            </a:r>
            <a:r>
              <a:rPr lang="de-AT" sz="1200" dirty="0">
                <a:solidFill>
                  <a:srgbClr val="E8FBD2"/>
                </a:solidFill>
              </a:rPr>
              <a:t> oder Glücksspielelemente bergen erhebliche Risiken und ein hohes Suchtpotenzial.</a:t>
            </a:r>
          </a:p>
          <a:p>
            <a:pPr algn="l"/>
            <a:r>
              <a:rPr lang="de-AT" sz="1200" dirty="0">
                <a:solidFill>
                  <a:srgbClr val="E8FBD2"/>
                </a:solidFill>
              </a:rPr>
              <a:t>Deshalb dürfen wir nicht den Fehler machen zu glauben, mit einer einzigen Maßnahme sei das Problem gelöst.</a:t>
            </a:r>
          </a:p>
          <a:p>
            <a:pPr marL="0" lvl="0" indent="0" algn="l" rtl="0">
              <a:spcBef>
                <a:spcPts val="0"/>
              </a:spcBef>
              <a:spcAft>
                <a:spcPts val="0"/>
              </a:spcAft>
              <a:buNone/>
            </a:pPr>
            <a:endParaRPr dirty="0"/>
          </a:p>
        </p:txBody>
      </p:sp>
      <p:sp>
        <p:nvSpPr>
          <p:cNvPr id="233" name="Google Shape;233;g307b0f3454a_0_25:notes">
            <a:extLst>
              <a:ext uri="{FF2B5EF4-FFF2-40B4-BE49-F238E27FC236}">
                <a16:creationId xmlns:a16="http://schemas.microsoft.com/office/drawing/2014/main" id="{A000BCA0-7A78-AB11-3BF6-8F806D50BC2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72760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B90E6-D2DE-09B8-14AA-A20435EBA43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C032308-C23C-1D36-4BF6-50ED5656B73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E5A5BF0-B35D-4569-3251-FC8782B0B492}"/>
              </a:ext>
            </a:extLst>
          </p:cNvPr>
          <p:cNvSpPr>
            <a:spLocks noGrp="1"/>
          </p:cNvSpPr>
          <p:nvPr>
            <p:ph type="body" idx="1"/>
          </p:nvPr>
        </p:nvSpPr>
        <p:spPr/>
        <p:txBody>
          <a:bodyPr/>
          <a:lstStyle/>
          <a:p>
            <a:r>
              <a:rPr lang="de-AT" b="1" dirty="0"/>
              <a:t>Was also tun?</a:t>
            </a:r>
          </a:p>
          <a:p>
            <a:r>
              <a:rPr lang="de-AT" b="1" dirty="0"/>
              <a:t>Vorbild sein. Medienkompetenz der Eltern stärken. Familienregeln setzen. Altersgrenzen schaffen.</a:t>
            </a:r>
            <a:endParaRPr lang="de-AT" dirty="0"/>
          </a:p>
          <a:p>
            <a:r>
              <a:rPr lang="de-AT" b="1" dirty="0"/>
              <a:t>1. Vorbild sein</a:t>
            </a:r>
            <a:br>
              <a:rPr lang="de-AT" dirty="0"/>
            </a:br>
            <a:r>
              <a:rPr lang="de-AT" dirty="0"/>
              <a:t>Kinder tun nicht nur, was wir sagen – sie orientieren sich daran, was wir vorleben.</a:t>
            </a:r>
          </a:p>
          <a:p>
            <a:r>
              <a:rPr lang="de-AT" b="1" dirty="0"/>
              <a:t>2. Medienkompetenz – vor allem bei den Eltern</a:t>
            </a:r>
            <a:br>
              <a:rPr lang="de-AT" dirty="0"/>
            </a:br>
            <a:r>
              <a:rPr lang="de-AT" dirty="0" err="1"/>
              <a:t>Eltern</a:t>
            </a:r>
            <a:r>
              <a:rPr lang="de-AT" dirty="0"/>
              <a:t> müssen wissen, was ihre Kinder nutzen, welche Risiken bestehen und wo sie Unterstützung brauchen.</a:t>
            </a:r>
          </a:p>
          <a:p>
            <a:r>
              <a:rPr lang="de-AT" b="1" dirty="0"/>
              <a:t>3. Familienregeln – für die ganze Familie</a:t>
            </a:r>
            <a:br>
              <a:rPr lang="de-AT" dirty="0"/>
            </a:br>
            <a:r>
              <a:rPr lang="de-AT" dirty="0"/>
              <a:t>Smartphone-freie Bereiche, z. B. Esstisch &amp; Schlafzimmer. Bildschirmzeit bewusst statt als Dauerbegleiter.</a:t>
            </a:r>
          </a:p>
          <a:p>
            <a:r>
              <a:rPr lang="de-AT" b="1" dirty="0"/>
              <a:t>4. Altersgrenzen statt Eigenverantwortung</a:t>
            </a:r>
            <a:br>
              <a:rPr lang="de-AT" dirty="0"/>
            </a:br>
            <a:r>
              <a:rPr lang="de-AT" dirty="0"/>
              <a:t>Kinder können sich noch nicht wie Erwachsene selbst regulieren. Impulskontrolle und Selbstregulation sind noch in Entwicklung – der </a:t>
            </a:r>
            <a:r>
              <a:rPr lang="de-AT" b="1" dirty="0"/>
              <a:t>präfrontale Cortex</a:t>
            </a:r>
            <a:r>
              <a:rPr lang="de-AT" dirty="0"/>
              <a:t> reift noch über viele Jahre.</a:t>
            </a:r>
          </a:p>
          <a:p>
            <a:r>
              <a:rPr lang="de-AT" b="1" dirty="0"/>
              <a:t>Deshalb: Für Eltern Regeln – für Kinder Altersgrenzen.</a:t>
            </a:r>
            <a:endParaRPr lang="de-AT" dirty="0"/>
          </a:p>
          <a:p>
            <a:r>
              <a:rPr lang="de-AT" b="1" dirty="0"/>
              <a:t>Denn unter den heutigen Bedingungen ist ein Smartphone für ein Volksschulkind nicht geeignet.</a:t>
            </a:r>
            <a:endParaRPr lang="de-AT" dirty="0"/>
          </a:p>
          <a:p>
            <a:endParaRPr lang="de-AT" dirty="0"/>
          </a:p>
        </p:txBody>
      </p:sp>
      <p:sp>
        <p:nvSpPr>
          <p:cNvPr id="4" name="Foliennummernplatzhalter 3">
            <a:extLst>
              <a:ext uri="{FF2B5EF4-FFF2-40B4-BE49-F238E27FC236}">
                <a16:creationId xmlns:a16="http://schemas.microsoft.com/office/drawing/2014/main" id="{1037F453-25C9-B10D-EA58-919EDB2CF8C4}"/>
              </a:ext>
            </a:extLst>
          </p:cNvPr>
          <p:cNvSpPr>
            <a:spLocks noGrp="1"/>
          </p:cNvSpPr>
          <p:nvPr>
            <p:ph type="sldNum" sz="quarter" idx="5"/>
          </p:nvPr>
        </p:nvSpPr>
        <p:spPr/>
        <p:txBody>
          <a:bodyPr/>
          <a:lstStyle/>
          <a:p>
            <a:fld id="{73E91C70-C2E1-4424-BBCA-53913ADC1587}" type="slidenum">
              <a:rPr lang="de-AT" smtClean="0"/>
              <a:t>35</a:t>
            </a:fld>
            <a:endParaRPr lang="de-AT"/>
          </a:p>
        </p:txBody>
      </p:sp>
    </p:spTree>
    <p:extLst>
      <p:ext uri="{BB962C8B-B14F-4D97-AF65-F5344CB8AC3E}">
        <p14:creationId xmlns:p14="http://schemas.microsoft.com/office/powerpoint/2010/main" val="31752743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8DDEDDCC-829B-4FA5-FDF2-7D9FD49501F1}"/>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EFEE40A4-9E8B-9052-5C75-28810EEA29F6}"/>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Eltern sagen: „</a:t>
            </a:r>
            <a:r>
              <a:rPr lang="de-AT" sz="1200" dirty="0">
                <a:latin typeface="Lato" panose="020F0502020204030203" pitchFamily="34" charset="0"/>
                <a:ea typeface="Lato" panose="020F0502020204030203" pitchFamily="34" charset="0"/>
                <a:cs typeface="Lato" panose="020F0502020204030203" pitchFamily="34" charset="0"/>
              </a:rPr>
              <a:t>Ah, ich </a:t>
            </a:r>
            <a:r>
              <a:rPr lang="de-AT" sz="1200" dirty="0" err="1">
                <a:latin typeface="Lato" panose="020F0502020204030203" pitchFamily="34" charset="0"/>
                <a:ea typeface="Lato" panose="020F0502020204030203" pitchFamily="34" charset="0"/>
                <a:cs typeface="Lato" panose="020F0502020204030203" pitchFamily="34" charset="0"/>
              </a:rPr>
              <a:t>habs</a:t>
            </a:r>
            <a:r>
              <a:rPr lang="de-AT" sz="1200" dirty="0">
                <a:latin typeface="Lato" panose="020F0502020204030203" pitchFamily="34" charset="0"/>
                <a:ea typeface="Lato" panose="020F0502020204030203" pitchFamily="34" charset="0"/>
                <a:cs typeface="Lato" panose="020F0502020204030203" pitchFamily="34" charset="0"/>
              </a:rPr>
              <a:t>: Dann besorgen wir einfach eine Smartwatch“</a:t>
            </a:r>
            <a:endParaRPr dirty="0"/>
          </a:p>
        </p:txBody>
      </p:sp>
      <p:sp>
        <p:nvSpPr>
          <p:cNvPr id="233" name="Google Shape;233;g307b0f3454a_0_25:notes">
            <a:extLst>
              <a:ext uri="{FF2B5EF4-FFF2-40B4-BE49-F238E27FC236}">
                <a16:creationId xmlns:a16="http://schemas.microsoft.com/office/drawing/2014/main" id="{7CEFAE35-64F9-4A5E-E407-2D5CD50E28E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70372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1D145-ECDF-64CF-0EA3-44B6561931B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7007D05-6C27-3309-E3BB-B2C4F37DE77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7FA4AA7-CA6C-CD11-7319-C57AD22D3848}"/>
              </a:ext>
            </a:extLst>
          </p:cNvPr>
          <p:cNvSpPr>
            <a:spLocks noGrp="1"/>
          </p:cNvSpPr>
          <p:nvPr>
            <p:ph type="body" idx="1"/>
          </p:nvPr>
        </p:nvSpPr>
        <p:spPr/>
        <p:txBody>
          <a:bodyPr/>
          <a:lstStyle/>
          <a:p>
            <a:r>
              <a:rPr lang="de-AT" b="1" dirty="0"/>
              <a:t>Warum wir von Smartwatches abraten</a:t>
            </a:r>
          </a:p>
          <a:p>
            <a:r>
              <a:rPr lang="de-AT" dirty="0"/>
              <a:t>Smartwatches können ständig ablenken, die Aufmerksamkeit fragmentieren und bringen mehr digitale Funktionen ins Kinderleben, als es in der Volksschule braucht.</a:t>
            </a:r>
          </a:p>
          <a:p>
            <a:r>
              <a:rPr lang="de-AT" dirty="0"/>
              <a:t>Sie sitzen den ganzen Tag am Handgelenk und machen digitale Reize unmittelbar und jederzeit verfügbar. So kann früh die Gewohnheit entstehen, auf Nachrichten, Signale und andere digitale Impulse zu reagieren – auch dann, wenn die Aufmerksamkeit eigentlich gerade woanders sein sollte.</a:t>
            </a:r>
          </a:p>
          <a:p>
            <a:r>
              <a:rPr lang="de-AT" b="1" dirty="0"/>
              <a:t>Unser Ziel: Erreichbarkeit ermöglichen, ohne Kindern schon in der Volksschule einen permanenten digitalen Begleiter mitzugeben.</a:t>
            </a:r>
            <a:endParaRPr lang="de-AT" dirty="0"/>
          </a:p>
          <a:p>
            <a:endParaRPr lang="de-AT" dirty="0"/>
          </a:p>
        </p:txBody>
      </p:sp>
      <p:sp>
        <p:nvSpPr>
          <p:cNvPr id="4" name="Foliennummernplatzhalter 3">
            <a:extLst>
              <a:ext uri="{FF2B5EF4-FFF2-40B4-BE49-F238E27FC236}">
                <a16:creationId xmlns:a16="http://schemas.microsoft.com/office/drawing/2014/main" id="{0E4BAE5D-07D2-CDD5-A703-0B818EDBF4EA}"/>
              </a:ext>
            </a:extLst>
          </p:cNvPr>
          <p:cNvSpPr>
            <a:spLocks noGrp="1"/>
          </p:cNvSpPr>
          <p:nvPr>
            <p:ph type="sldNum" sz="quarter" idx="5"/>
          </p:nvPr>
        </p:nvSpPr>
        <p:spPr/>
        <p:txBody>
          <a:bodyPr/>
          <a:lstStyle/>
          <a:p>
            <a:fld id="{73E91C70-C2E1-4424-BBCA-53913ADC1587}" type="slidenum">
              <a:rPr lang="de-AT" smtClean="0"/>
              <a:t>37</a:t>
            </a:fld>
            <a:endParaRPr lang="de-AT"/>
          </a:p>
        </p:txBody>
      </p:sp>
    </p:spTree>
    <p:extLst>
      <p:ext uri="{BB962C8B-B14F-4D97-AF65-F5344CB8AC3E}">
        <p14:creationId xmlns:p14="http://schemas.microsoft.com/office/powerpoint/2010/main" val="10000905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E0EA0CBA-13D2-6366-DFC0-0B04007A6763}"/>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727D887F-E153-7C73-2D17-1E01E5687885}"/>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Warum nicht einfach ein Smartphone und wirklich alles blockieren?</a:t>
            </a:r>
            <a:br>
              <a:rPr lang="de-AT" b="1" dirty="0"/>
            </a:br>
            <a:br>
              <a:rPr lang="de-AT" b="1" dirty="0"/>
            </a:br>
            <a:r>
              <a:rPr lang="de-AT" b="1" dirty="0"/>
              <a:t>Weil ein Smartphone ein Smartphone bleibt.</a:t>
            </a:r>
            <a:endParaRPr lang="de-AT" dirty="0"/>
          </a:p>
          <a:p>
            <a:r>
              <a:rPr lang="de-AT" dirty="0"/>
              <a:t>Auch wenn alles gesperrt ist, bleibt beim Kind die Botschaft:</a:t>
            </a:r>
            <a:br>
              <a:rPr lang="de-AT" dirty="0"/>
            </a:br>
            <a:r>
              <a:rPr lang="de-AT" b="1" dirty="0"/>
              <a:t>„Ich habe ein Smartphone.“</a:t>
            </a:r>
            <a:endParaRPr lang="de-AT" dirty="0"/>
          </a:p>
          <a:p>
            <a:r>
              <a:rPr lang="de-AT" dirty="0"/>
              <a:t>Und damit beginnt die Diskussion um das </a:t>
            </a:r>
            <a:r>
              <a:rPr lang="de-AT" b="1" dirty="0"/>
              <a:t>„Mehr“</a:t>
            </a:r>
            <a:r>
              <a:rPr lang="de-AT" dirty="0"/>
              <a:t>:</a:t>
            </a:r>
          </a:p>
          <a:p>
            <a:r>
              <a:rPr lang="de-AT" dirty="0"/>
              <a:t>„Nur diese eine App.“</a:t>
            </a:r>
            <a:br>
              <a:rPr lang="de-AT" dirty="0"/>
            </a:br>
            <a:r>
              <a:rPr lang="de-AT" dirty="0"/>
              <a:t>„Nur dieses eine Spiel.“</a:t>
            </a:r>
            <a:br>
              <a:rPr lang="de-AT" dirty="0"/>
            </a:br>
            <a:r>
              <a:rPr lang="de-AT" dirty="0"/>
              <a:t>„Das haben doch alle.“</a:t>
            </a:r>
          </a:p>
          <a:p>
            <a:r>
              <a:rPr lang="de-AT" dirty="0"/>
              <a:t>Nicht jedes Kind ist gleich – und manche Eltern können das konsequent begleiten. Aber für viele Familien wird diese Grenze auf Dauer schwer durchzuhalten sein.</a:t>
            </a:r>
          </a:p>
          <a:p>
            <a:r>
              <a:rPr lang="de-AT" b="1" dirty="0"/>
              <a:t>Deshalb: einfache Handys zum Telefonieren und Texten.</a:t>
            </a:r>
            <a:endParaRPr lang="de-AT" dirty="0"/>
          </a:p>
          <a:p>
            <a:r>
              <a:rPr lang="de-AT" dirty="0"/>
              <a:t>Klar. Eindeutig. Nichts zu blockieren, nichts zu kontrollieren, nichts zu verhandeln.</a:t>
            </a:r>
          </a:p>
          <a:p>
            <a:r>
              <a:rPr lang="de-AT" b="1" dirty="0"/>
              <a:t>Das sollte das neue Normal werden.</a:t>
            </a:r>
            <a:endParaRPr lang="de-AT" dirty="0"/>
          </a:p>
        </p:txBody>
      </p:sp>
      <p:sp>
        <p:nvSpPr>
          <p:cNvPr id="233" name="Google Shape;233;g307b0f3454a_0_25:notes">
            <a:extLst>
              <a:ext uri="{FF2B5EF4-FFF2-40B4-BE49-F238E27FC236}">
                <a16:creationId xmlns:a16="http://schemas.microsoft.com/office/drawing/2014/main" id="{2D290B12-48C7-C48D-4BF2-C2EB605BA85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42527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a:extLst>
            <a:ext uri="{FF2B5EF4-FFF2-40B4-BE49-F238E27FC236}">
              <a16:creationId xmlns:a16="http://schemas.microsoft.com/office/drawing/2014/main" id="{8A5B93A4-0CC0-EF0E-0E81-8EE4BA923096}"/>
            </a:ext>
          </a:extLst>
        </p:cNvPr>
        <p:cNvGrpSpPr/>
        <p:nvPr/>
      </p:nvGrpSpPr>
      <p:grpSpPr>
        <a:xfrm>
          <a:off x="0" y="0"/>
          <a:ext cx="0" cy="0"/>
          <a:chOff x="0" y="0"/>
          <a:chExt cx="0" cy="0"/>
        </a:xfrm>
      </p:grpSpPr>
      <p:sp>
        <p:nvSpPr>
          <p:cNvPr id="492" name="Google Shape;492;g306cc538cd3_0_360:notes">
            <a:extLst>
              <a:ext uri="{FF2B5EF4-FFF2-40B4-BE49-F238E27FC236}">
                <a16:creationId xmlns:a16="http://schemas.microsoft.com/office/drawing/2014/main" id="{27D62C2F-074C-7C44-0A19-B41714A6CAAC}"/>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r>
              <a:rPr lang="de-AT" b="1" dirty="0"/>
              <a:t>Wofür braucht ein Volksschulkind eigentlich ein eigenes Smartphone?</a:t>
            </a:r>
            <a:endParaRPr lang="de-AT" dirty="0"/>
          </a:p>
          <a:p>
            <a:r>
              <a:rPr lang="de-AT" dirty="0"/>
              <a:t>Oft hören wir als Argument: </a:t>
            </a:r>
            <a:r>
              <a:rPr lang="de-AT" b="1" dirty="0"/>
              <a:t>„Wir müssen erreichbar sein.“</a:t>
            </a:r>
            <a:br>
              <a:rPr lang="de-AT" b="1" dirty="0"/>
            </a:br>
            <a:endParaRPr lang="de-AT" dirty="0"/>
          </a:p>
          <a:p>
            <a:r>
              <a:rPr lang="de-AT" dirty="0"/>
              <a:t>Das stimmt – Erreichbarkeit kann wichtig sein. Aber dafür braucht ein Kind </a:t>
            </a:r>
            <a:r>
              <a:rPr lang="de-AT" b="1" dirty="0"/>
              <a:t>kein Smartphone</a:t>
            </a:r>
            <a:r>
              <a:rPr lang="de-AT" dirty="0"/>
              <a:t>.</a:t>
            </a:r>
          </a:p>
          <a:p>
            <a:r>
              <a:rPr lang="de-AT" dirty="0"/>
              <a:t>Das funktioniert genauso mit einem einfachen Handy, einem sogenannten </a:t>
            </a:r>
            <a:r>
              <a:rPr lang="de-AT" b="1" dirty="0"/>
              <a:t>Tastenhandy oder Simple Phone</a:t>
            </a:r>
            <a:r>
              <a:rPr lang="de-AT" dirty="0"/>
              <a:t>.</a:t>
            </a:r>
          </a:p>
        </p:txBody>
      </p:sp>
      <p:sp>
        <p:nvSpPr>
          <p:cNvPr id="493" name="Google Shape;493;g306cc538cd3_0_360:notes">
            <a:extLst>
              <a:ext uri="{FF2B5EF4-FFF2-40B4-BE49-F238E27FC236}">
                <a16:creationId xmlns:a16="http://schemas.microsoft.com/office/drawing/2014/main" id="{8FE19CCE-C471-5D4C-4430-A7B2FDA4B7D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54632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Hier zwei Beispiele für „einfache Handys“</a:t>
            </a:r>
            <a:br>
              <a:rPr lang="de-AT" b="1" dirty="0"/>
            </a:br>
            <a:r>
              <a:rPr lang="de-AT" dirty="0"/>
              <a:t>Einfache Handys müssen heute nicht mehr wie klassische Tastenhandys aussehen.</a:t>
            </a:r>
          </a:p>
          <a:p>
            <a:r>
              <a:rPr lang="de-AT" dirty="0"/>
              <a:t>Mittlerweile gibt es </a:t>
            </a:r>
            <a:r>
              <a:rPr lang="de-AT" b="1" dirty="0"/>
              <a:t>internetfreie bzw. stark reduzierte Handys im modernen Smartphone-Design</a:t>
            </a:r>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40</a:t>
            </a:fld>
            <a:endParaRPr lang="de-AT"/>
          </a:p>
        </p:txBody>
      </p:sp>
    </p:spTree>
    <p:extLst>
      <p:ext uri="{BB962C8B-B14F-4D97-AF65-F5344CB8AC3E}">
        <p14:creationId xmlns:p14="http://schemas.microsoft.com/office/powerpoint/2010/main" val="25470402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Auch Fachgesellschaften empfehlen: später starten</a:t>
            </a:r>
          </a:p>
          <a:p>
            <a:r>
              <a:rPr lang="de-AT" dirty="0"/>
              <a:t>Beispiel: Die Deutsche Gesellschaft für Kinder- und Jugendpsychiatrie, Psychosomatik und Psychotherapie (DGKJP) und weitere Fachverbände empfehlen in ihrer Stellungnahme vom </a:t>
            </a:r>
            <a:r>
              <a:rPr lang="de-AT" b="1" dirty="0"/>
              <a:t>19. Februar 2026</a:t>
            </a:r>
            <a:r>
              <a:rPr lang="de-AT" dirty="0"/>
              <a:t>:</a:t>
            </a:r>
          </a:p>
          <a:p>
            <a:r>
              <a:rPr lang="de-AT" b="1" dirty="0"/>
              <a:t>Keine Nutzung von Smartphones und bestimmten digitalen Angeboten vor 14 Jahren.</a:t>
            </a:r>
            <a:endParaRPr lang="de-AT" dirty="0"/>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41</a:t>
            </a:fld>
            <a:endParaRPr lang="de-AT"/>
          </a:p>
        </p:txBody>
      </p:sp>
    </p:spTree>
    <p:extLst>
      <p:ext uri="{BB962C8B-B14F-4D97-AF65-F5344CB8AC3E}">
        <p14:creationId xmlns:p14="http://schemas.microsoft.com/office/powerpoint/2010/main" val="128720145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a:extLst>
            <a:ext uri="{FF2B5EF4-FFF2-40B4-BE49-F238E27FC236}">
              <a16:creationId xmlns:a16="http://schemas.microsoft.com/office/drawing/2014/main" id="{1885A1E5-BBE2-03F1-2866-1852913C1A22}"/>
            </a:ext>
          </a:extLst>
        </p:cNvPr>
        <p:cNvGrpSpPr/>
        <p:nvPr/>
      </p:nvGrpSpPr>
      <p:grpSpPr>
        <a:xfrm>
          <a:off x="0" y="0"/>
          <a:ext cx="0" cy="0"/>
          <a:chOff x="0" y="0"/>
          <a:chExt cx="0" cy="0"/>
        </a:xfrm>
      </p:grpSpPr>
      <p:sp>
        <p:nvSpPr>
          <p:cNvPr id="232" name="Google Shape;232;g307b0f3454a_0_25:notes">
            <a:extLst>
              <a:ext uri="{FF2B5EF4-FFF2-40B4-BE49-F238E27FC236}">
                <a16:creationId xmlns:a16="http://schemas.microsoft.com/office/drawing/2014/main" id="{7BB207AF-9C04-CBDD-25FD-BB5BCBB8A49E}"/>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Eltern sagen: „Aber wenn </a:t>
            </a:r>
            <a:r>
              <a:rPr lang="de-AT" sz="1200" dirty="0">
                <a:latin typeface="Lato" panose="020F0502020204030203" pitchFamily="34" charset="0"/>
                <a:ea typeface="Lato" panose="020F0502020204030203" pitchFamily="34" charset="0"/>
                <a:cs typeface="Lato" panose="020F0502020204030203" pitchFamily="34" charset="0"/>
              </a:rPr>
              <a:t>alle anderen ein Smartphone haben, kann mein Kind doch nicht ohne sein.“</a:t>
            </a:r>
            <a:endParaRPr dirty="0"/>
          </a:p>
        </p:txBody>
      </p:sp>
      <p:sp>
        <p:nvSpPr>
          <p:cNvPr id="233" name="Google Shape;233;g307b0f3454a_0_25:notes">
            <a:extLst>
              <a:ext uri="{FF2B5EF4-FFF2-40B4-BE49-F238E27FC236}">
                <a16:creationId xmlns:a16="http://schemas.microsoft.com/office/drawing/2014/main" id="{1E3CC754-5EF2-40BE-2BBE-531E844E50B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335386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a:extLst>
            <a:ext uri="{FF2B5EF4-FFF2-40B4-BE49-F238E27FC236}">
              <a16:creationId xmlns:a16="http://schemas.microsoft.com/office/drawing/2014/main" id="{5DC66D56-2A95-C1B9-61AA-2EA0472B2D67}"/>
            </a:ext>
          </a:extLst>
        </p:cNvPr>
        <p:cNvGrpSpPr/>
        <p:nvPr/>
      </p:nvGrpSpPr>
      <p:grpSpPr>
        <a:xfrm>
          <a:off x="0" y="0"/>
          <a:ext cx="0" cy="0"/>
          <a:chOff x="0" y="0"/>
          <a:chExt cx="0" cy="0"/>
        </a:xfrm>
      </p:grpSpPr>
      <p:sp>
        <p:nvSpPr>
          <p:cNvPr id="492" name="Google Shape;492;g306cc538cd3_0_360:notes">
            <a:extLst>
              <a:ext uri="{FF2B5EF4-FFF2-40B4-BE49-F238E27FC236}">
                <a16:creationId xmlns:a16="http://schemas.microsoft.com/office/drawing/2014/main" id="{28BA0EFE-9DB6-B805-21E9-6721BF025654}"/>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b="1" dirty="0"/>
              <a:t>Allein „NEIN“ sagen ist schwer.</a:t>
            </a:r>
            <a:br>
              <a:rPr lang="de-DE" b="1" dirty="0"/>
            </a:br>
            <a:r>
              <a:rPr lang="de-DE" b="1" dirty="0"/>
              <a:t>Zusammen „NOCH NICHT“ sagen ist einfach.</a:t>
            </a:r>
            <a:endParaRPr b="1" dirty="0"/>
          </a:p>
        </p:txBody>
      </p:sp>
      <p:sp>
        <p:nvSpPr>
          <p:cNvPr id="493" name="Google Shape;493;g306cc538cd3_0_360:notes">
            <a:extLst>
              <a:ext uri="{FF2B5EF4-FFF2-40B4-BE49-F238E27FC236}">
                <a16:creationId xmlns:a16="http://schemas.microsoft.com/office/drawing/2014/main" id="{535B0F3E-5835-1CE5-4F19-646829B3C46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692261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a:extLst>
            <a:ext uri="{FF2B5EF4-FFF2-40B4-BE49-F238E27FC236}">
              <a16:creationId xmlns:a16="http://schemas.microsoft.com/office/drawing/2014/main" id="{9E9D6D62-0C47-6724-9DE0-284A386F0F82}"/>
            </a:ext>
          </a:extLst>
        </p:cNvPr>
        <p:cNvGrpSpPr/>
        <p:nvPr/>
      </p:nvGrpSpPr>
      <p:grpSpPr>
        <a:xfrm>
          <a:off x="0" y="0"/>
          <a:ext cx="0" cy="0"/>
          <a:chOff x="0" y="0"/>
          <a:chExt cx="0" cy="0"/>
        </a:xfrm>
      </p:grpSpPr>
      <p:sp>
        <p:nvSpPr>
          <p:cNvPr id="492" name="Google Shape;492;g306cc538cd3_0_360:notes">
            <a:extLst>
              <a:ext uri="{FF2B5EF4-FFF2-40B4-BE49-F238E27FC236}">
                <a16:creationId xmlns:a16="http://schemas.microsoft.com/office/drawing/2014/main" id="{80B72CDD-1D9C-A38A-2A4C-FBF54EE4C971}"/>
              </a:ext>
            </a:extLst>
          </p:cNvPr>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de-DE" dirty="0"/>
              <a:t>Das Eltern-Bündnis bedeutet: GEMEINSAM den Smartphone-Einstieg für das Kind verzögern.</a:t>
            </a:r>
            <a:endParaRPr dirty="0"/>
          </a:p>
        </p:txBody>
      </p:sp>
      <p:sp>
        <p:nvSpPr>
          <p:cNvPr id="493" name="Google Shape;493;g306cc538cd3_0_360:notes">
            <a:extLst>
              <a:ext uri="{FF2B5EF4-FFF2-40B4-BE49-F238E27FC236}">
                <a16:creationId xmlns:a16="http://schemas.microsoft.com/office/drawing/2014/main" id="{38748040-DA35-C03D-4F79-F9C336EA834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2107399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AT" b="1" dirty="0"/>
              <a:t>Das Eltern-Bündnis - Gemeinsam gegen den Gruppendruck.</a:t>
            </a:r>
            <a:br>
              <a:rPr lang="de-AT" dirty="0"/>
            </a:br>
            <a:r>
              <a:rPr lang="de-AT" dirty="0"/>
              <a:t>Viele Eltern schaffen ihrem Kind ein Smartphone an, weil sie befürchten, dass es sonst sozial ausgeschlossen wird. Der Gruppendruck ist groß – und für einzelne Familien oft schwer auszuhalten.</a:t>
            </a:r>
            <a:br>
              <a:rPr lang="de-AT" dirty="0"/>
            </a:br>
            <a:br>
              <a:rPr lang="de-AT" dirty="0"/>
            </a:br>
            <a:r>
              <a:rPr lang="de-AT" dirty="0"/>
              <a:t>In einer deutschen Umfrage unter </a:t>
            </a:r>
            <a:r>
              <a:rPr lang="de-AT" b="1" dirty="0"/>
              <a:t>1.400 Eltern</a:t>
            </a:r>
            <a:r>
              <a:rPr lang="de-AT" dirty="0"/>
              <a:t> erklärten </a:t>
            </a:r>
            <a:r>
              <a:rPr lang="de-AT" b="1" dirty="0"/>
              <a:t>84 %</a:t>
            </a:r>
            <a:r>
              <a:rPr lang="de-AT" dirty="0"/>
              <a:t>, dass sie </a:t>
            </a:r>
            <a:r>
              <a:rPr lang="de-AT" b="1" dirty="0"/>
              <a:t>mit dem eigenen Smartphone sogar bis zum 14. Lebensjahr warten würden, wenn sie wüssten, dass die Mehrheit der Eltern in der Klasse ihres Kindes das ebenfalls tun würde.</a:t>
            </a:r>
            <a:br>
              <a:rPr lang="de-AT" b="1" dirty="0"/>
            </a:br>
            <a:br>
              <a:rPr lang="de-AT" b="1" dirty="0"/>
            </a:br>
            <a:r>
              <a:rPr lang="de-AT" b="0" i="1" dirty="0"/>
              <a:t>Quelle: Umfrage smarterstartab14 - https://www.erstsmartdannphone.de/die-idee</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45</a:t>
            </a:fld>
            <a:endParaRPr lang="de-AT"/>
          </a:p>
        </p:txBody>
      </p:sp>
    </p:spTree>
    <p:extLst>
      <p:ext uri="{BB962C8B-B14F-4D97-AF65-F5344CB8AC3E}">
        <p14:creationId xmlns:p14="http://schemas.microsoft.com/office/powerpoint/2010/main" val="29227597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a:t>Die meisten Kinder in Österreich bekommen bereits in der 3. oder 4. Klasse ein eigenes Smartphone – oft mit Blick auf den Wechsel in die Mittelschule oder AHS.</a:t>
            </a:r>
          </a:p>
          <a:p>
            <a:r>
              <a:rPr lang="de-AT" dirty="0"/>
              <a:t>Dabei sollte die Volksschulzeit vor allem Raum für </a:t>
            </a:r>
            <a:r>
              <a:rPr lang="de-AT" b="1" dirty="0"/>
              <a:t>Spiel, Bewegung, Freundschaften und echte Erfahrungen</a:t>
            </a:r>
            <a:r>
              <a:rPr lang="de-AT" dirty="0"/>
              <a:t> bieten.</a:t>
            </a:r>
          </a:p>
          <a:p>
            <a:r>
              <a:rPr lang="de-AT" dirty="0"/>
              <a:t>Wenn der Gruppendruck für einzelne Eltern zu groß wird, braucht es eine gemeinsame Lösung:</a:t>
            </a:r>
          </a:p>
          <a:p>
            <a:r>
              <a:rPr lang="de-AT" b="1" dirty="0"/>
              <a:t>Kollektives Handeln statt individueller Druck</a:t>
            </a:r>
          </a:p>
          <a:p>
            <a:r>
              <a:rPr lang="de-AT" dirty="0"/>
              <a:t>Das </a:t>
            </a:r>
            <a:r>
              <a:rPr lang="de-AT" b="1" dirty="0"/>
              <a:t>Eltern-Bündnis</a:t>
            </a:r>
            <a:r>
              <a:rPr lang="de-AT" dirty="0"/>
              <a:t> ermöglicht eine freiwillige gemeinsame Vereinbarung:</a:t>
            </a:r>
          </a:p>
          <a:p>
            <a:r>
              <a:rPr lang="de-AT" b="1" dirty="0"/>
              <a:t>Kein eigenes Smartphone während der gesamten Volksschulzeit.</a:t>
            </a:r>
            <a:endParaRPr lang="de-AT" dirty="0"/>
          </a:p>
          <a:p>
            <a:r>
              <a:rPr lang="de-AT" dirty="0"/>
              <a:t>So müssen Eltern die Entscheidung nicht allein treffen und Kinder nicht zwischen </a:t>
            </a:r>
            <a:r>
              <a:rPr lang="de-AT" b="1" dirty="0"/>
              <a:t>Zugehörigkeit und Smartphone</a:t>
            </a:r>
            <a:r>
              <a:rPr lang="de-AT" dirty="0"/>
              <a:t> wählen.</a:t>
            </a:r>
          </a:p>
          <a:p>
            <a:r>
              <a:rPr lang="de-AT" b="1" dirty="0"/>
              <a:t>Das Eltern-Bündnis ist ein Angebot der Schule – kein Verbot.</a:t>
            </a:r>
            <a:endParaRPr lang="de-AT" dirty="0"/>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46</a:t>
            </a:fld>
            <a:endParaRPr lang="de-AT"/>
          </a:p>
        </p:txBody>
      </p:sp>
    </p:spTree>
    <p:extLst>
      <p:ext uri="{BB962C8B-B14F-4D97-AF65-F5344CB8AC3E}">
        <p14:creationId xmlns:p14="http://schemas.microsoft.com/office/powerpoint/2010/main" val="56113398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AT" b="1" dirty="0">
                <a:solidFill>
                  <a:srgbClr val="11363F"/>
                </a:solidFill>
              </a:rPr>
              <a:t>DIESE FOLIE IST OPTIONAL!!! Die Vorteile für Kinder sind auch auf dem Handout.</a:t>
            </a:r>
            <a:br>
              <a:rPr lang="de-AT" b="1" dirty="0">
                <a:solidFill>
                  <a:srgbClr val="11363F"/>
                </a:solidFill>
              </a:rPr>
            </a:br>
            <a:br>
              <a:rPr lang="de-AT" b="1" dirty="0">
                <a:solidFill>
                  <a:srgbClr val="11363F"/>
                </a:solidFill>
              </a:rPr>
            </a:br>
            <a:r>
              <a:rPr lang="de-AT" b="1" dirty="0">
                <a:solidFill>
                  <a:srgbClr val="11363F"/>
                </a:solidFill>
              </a:rPr>
              <a:t>DIE VORTEILE FÜR KINDER:</a:t>
            </a:r>
            <a:br>
              <a:rPr lang="de-AT" b="1" dirty="0">
                <a:solidFill>
                  <a:srgbClr val="11363F"/>
                </a:solidFill>
              </a:rPr>
            </a:br>
            <a:r>
              <a:rPr lang="de-AT" b="1" dirty="0">
                <a:solidFill>
                  <a:srgbClr val="11363F"/>
                </a:solidFill>
              </a:rPr>
              <a:t>Weniger sozialer Druck:</a:t>
            </a:r>
            <a:br>
              <a:rPr lang="de-AT" b="1" dirty="0">
                <a:solidFill>
                  <a:srgbClr val="11363F"/>
                </a:solidFill>
              </a:rPr>
            </a:br>
            <a:r>
              <a:rPr lang="de-AT" sz="1200" dirty="0">
                <a:solidFill>
                  <a:srgbClr val="11363F"/>
                </a:solidFill>
              </a:rPr>
              <a:t>Weniger sozialer Druck: Kein Kind soll das Gefühl haben, anders zu sein oder ausgeschlossen zu werden, nur weil es (noch) kein Smartphone besitzt.</a:t>
            </a:r>
            <a:br>
              <a:rPr lang="de-AT" sz="1200" dirty="0">
                <a:solidFill>
                  <a:srgbClr val="11363F"/>
                </a:solidFill>
              </a:rPr>
            </a:br>
            <a:r>
              <a:rPr lang="de-AT" b="1" dirty="0">
                <a:solidFill>
                  <a:srgbClr val="11363F"/>
                </a:solidFill>
              </a:rPr>
              <a:t>Höhere Frustrationstoleranz &amp; längere Aufmerksamkeitsspanne:</a:t>
            </a:r>
            <a:r>
              <a:rPr lang="de-AT" dirty="0">
                <a:solidFill>
                  <a:srgbClr val="11363F"/>
                </a:solidFill>
              </a:rPr>
              <a:t> </a:t>
            </a:r>
            <a:br>
              <a:rPr lang="de-AT" dirty="0">
                <a:solidFill>
                  <a:srgbClr val="11363F"/>
                </a:solidFill>
              </a:rPr>
            </a:br>
            <a:r>
              <a:rPr lang="de-AT" sz="1200" dirty="0">
                <a:solidFill>
                  <a:srgbClr val="11363F"/>
                </a:solidFill>
              </a:rPr>
              <a:t>Ohne die ständigen Dopamin-Kicks von Kurzvideos bewahren sich Kinder die Fähigkeit, sich tief und ausdauernd mit einer Sache (wie Lernen Basteln, Malen..) zu beschäftigen.</a:t>
            </a:r>
            <a:br>
              <a:rPr lang="de-AT" sz="1200" dirty="0">
                <a:solidFill>
                  <a:srgbClr val="11363F"/>
                </a:solidFill>
              </a:rPr>
            </a:br>
            <a:r>
              <a:rPr lang="de-AT" b="1" dirty="0">
                <a:solidFill>
                  <a:srgbClr val="11363F"/>
                </a:solidFill>
              </a:rPr>
              <a:t>Kinder gewinnen wertvollen Freiraum: </a:t>
            </a:r>
            <a:br>
              <a:rPr lang="de-AT" dirty="0">
                <a:solidFill>
                  <a:srgbClr val="11363F"/>
                </a:solidFill>
              </a:rPr>
            </a:br>
            <a:r>
              <a:rPr lang="de-AT" sz="1200" dirty="0">
                <a:solidFill>
                  <a:srgbClr val="11363F"/>
                </a:solidFill>
              </a:rPr>
              <a:t>für Spiel, Bewegung, echte Begegnungen und auch für Langeweile.</a:t>
            </a:r>
            <a:br>
              <a:rPr lang="de-AT" dirty="0">
                <a:solidFill>
                  <a:srgbClr val="11363F"/>
                </a:solidFill>
              </a:rPr>
            </a:br>
            <a:r>
              <a:rPr lang="de-AT" b="1" dirty="0">
                <a:solidFill>
                  <a:srgbClr val="11363F"/>
                </a:solidFill>
              </a:rPr>
              <a:t>Förderung von Kreativität: </a:t>
            </a:r>
            <a:br>
              <a:rPr lang="de-AT" b="1" dirty="0">
                <a:solidFill>
                  <a:srgbClr val="11363F"/>
                </a:solidFill>
              </a:rPr>
            </a:br>
            <a:r>
              <a:rPr lang="de-AT" sz="1200" dirty="0">
                <a:solidFill>
                  <a:srgbClr val="11363F"/>
                </a:solidFill>
              </a:rPr>
              <a:t>Aus Langeweile entstehen die besten Ideen. Ohne den schnellen Griff zum Bildschirm lernen Kinder, sich selbst kreativ zu beschäftigen.</a:t>
            </a:r>
            <a:br>
              <a:rPr lang="de-AT" sz="1200" dirty="0">
                <a:solidFill>
                  <a:srgbClr val="11363F"/>
                </a:solidFill>
              </a:rPr>
            </a:br>
            <a:r>
              <a:rPr lang="de-AT" b="1" dirty="0">
                <a:solidFill>
                  <a:srgbClr val="11363F"/>
                </a:solidFill>
              </a:rPr>
              <a:t>Klare Orientierung für Kinder:</a:t>
            </a:r>
            <a:r>
              <a:rPr lang="de-AT" dirty="0">
                <a:solidFill>
                  <a:srgbClr val="11363F"/>
                </a:solidFill>
              </a:rPr>
              <a:t> </a:t>
            </a:r>
            <a:br>
              <a:rPr lang="de-AT" dirty="0">
                <a:solidFill>
                  <a:srgbClr val="11363F"/>
                </a:solidFill>
              </a:rPr>
            </a:br>
            <a:r>
              <a:rPr lang="de-AT" sz="1200" dirty="0">
                <a:solidFill>
                  <a:srgbClr val="11363F"/>
                </a:solidFill>
              </a:rPr>
              <a:t>Smartphonefreie Volksschuljahre vermitteln Kindern, dass es für viele Dinge einen passenden Zeitpunkt gibt. Sie lernen, dass die eigenständige Nutzung internetfähiger Smartphones Verantwortung voraussetzt und deshalb schrittweise erfolgt.</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AT" sz="1200" dirty="0">
              <a:solidFill>
                <a:srgbClr val="11363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de-AT" sz="1200" dirty="0">
              <a:solidFill>
                <a:srgbClr val="11363F"/>
              </a:solidFill>
            </a:endParaRPr>
          </a:p>
          <a:p>
            <a:pPr algn="l"/>
            <a:endParaRPr lang="de-AT" sz="1200" dirty="0">
              <a:solidFill>
                <a:srgbClr val="11363F"/>
              </a:solidFill>
            </a:endParaRPr>
          </a:p>
          <a:p>
            <a:pPr algn="l"/>
            <a:endParaRPr lang="de-AT" sz="1200" dirty="0">
              <a:solidFill>
                <a:srgbClr val="11363F"/>
              </a:solidFill>
            </a:endParaRP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47</a:t>
            </a:fld>
            <a:endParaRPr lang="de-AT"/>
          </a:p>
        </p:txBody>
      </p:sp>
    </p:spTree>
    <p:extLst>
      <p:ext uri="{BB962C8B-B14F-4D97-AF65-F5344CB8AC3E}">
        <p14:creationId xmlns:p14="http://schemas.microsoft.com/office/powerpoint/2010/main" val="30885181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AT" b="1" dirty="0">
                <a:solidFill>
                  <a:srgbClr val="11363F"/>
                </a:solidFill>
              </a:rPr>
              <a:t>DIESE FOLIE IST OPTIONAL!!! Die Vorteile für Eltern sind auch auf dem Handout.</a:t>
            </a:r>
            <a:br>
              <a:rPr lang="de-AT" b="1" dirty="0">
                <a:solidFill>
                  <a:srgbClr val="11363F"/>
                </a:solidFill>
              </a:rPr>
            </a:br>
            <a:br>
              <a:rPr lang="de-AT" b="1" dirty="0">
                <a:solidFill>
                  <a:srgbClr val="11363F"/>
                </a:solidFill>
              </a:rPr>
            </a:br>
            <a:r>
              <a:rPr lang="de-AT" b="1" dirty="0">
                <a:solidFill>
                  <a:srgbClr val="11363F"/>
                </a:solidFill>
              </a:rPr>
              <a:t>DIE VORTEILE FÜR ELTERN:</a:t>
            </a:r>
            <a:br>
              <a:rPr lang="de-AT" b="1" dirty="0">
                <a:solidFill>
                  <a:srgbClr val="11363F"/>
                </a:solidFill>
              </a:rPr>
            </a:br>
            <a:r>
              <a:rPr lang="de-AT" b="1" dirty="0">
                <a:solidFill>
                  <a:srgbClr val="11363F"/>
                </a:solidFill>
              </a:rPr>
              <a:t>Ebenso Entlastung vom Gruppendruck:</a:t>
            </a:r>
            <a:r>
              <a:rPr lang="de-AT" dirty="0">
                <a:solidFill>
                  <a:srgbClr val="11363F"/>
                </a:solidFill>
              </a:rPr>
              <a:t> </a:t>
            </a:r>
            <a:br>
              <a:rPr lang="de-AT" dirty="0">
                <a:solidFill>
                  <a:srgbClr val="11363F"/>
                </a:solidFill>
              </a:rPr>
            </a:br>
            <a:r>
              <a:rPr lang="de-AT" sz="1200" dirty="0">
                <a:solidFill>
                  <a:srgbClr val="11363F"/>
                </a:solidFill>
              </a:rPr>
              <a:t>Gemeinsame Regeln entlasten Eltern von der Sorge, ihr Kind könne benachteiligt sein, wenn es in der Volksschule noch kein eigenes Smartphone besitzt.</a:t>
            </a:r>
            <a:br>
              <a:rPr lang="de-AT" sz="1200" dirty="0">
                <a:solidFill>
                  <a:srgbClr val="11363F"/>
                </a:solidFill>
              </a:rPr>
            </a:br>
            <a:r>
              <a:rPr lang="de-AT" b="1" dirty="0">
                <a:solidFill>
                  <a:srgbClr val="11363F"/>
                </a:solidFill>
              </a:rPr>
              <a:t>Weniger digitaler Stress im Alltag:</a:t>
            </a:r>
            <a:r>
              <a:rPr lang="de-AT" dirty="0">
                <a:solidFill>
                  <a:srgbClr val="11363F"/>
                </a:solidFill>
              </a:rPr>
              <a:t> </a:t>
            </a:r>
            <a:br>
              <a:rPr lang="de-AT" dirty="0">
                <a:solidFill>
                  <a:srgbClr val="11363F"/>
                </a:solidFill>
              </a:rPr>
            </a:br>
            <a:r>
              <a:rPr lang="de-AT" sz="1200" dirty="0">
                <a:solidFill>
                  <a:srgbClr val="11363F"/>
                </a:solidFill>
              </a:rPr>
              <a:t>Ohne eigenes Smartphone entstehen viele Konflikte rund um Bildschirmzeiten, Apps, Chats oder Nutzungsregeln gar nicht erst. Gleichzeitig entfällt für Eltern die ständige Aufgabe, das Gerät zu kontrollieren, abzusichern und die Nutzung zu begleiten.</a:t>
            </a:r>
            <a:br>
              <a:rPr lang="de-AT" sz="1200" dirty="0">
                <a:solidFill>
                  <a:srgbClr val="11363F"/>
                </a:solidFill>
              </a:rPr>
            </a:br>
            <a:r>
              <a:rPr lang="de-AT" b="1" dirty="0">
                <a:solidFill>
                  <a:srgbClr val="11363F"/>
                </a:solidFill>
              </a:rPr>
              <a:t>Eltern wissen ihre Kinder sicher:</a:t>
            </a:r>
            <a:br>
              <a:rPr lang="de-AT" dirty="0">
                <a:solidFill>
                  <a:srgbClr val="11363F"/>
                </a:solidFill>
              </a:rPr>
            </a:br>
            <a:r>
              <a:rPr lang="de-AT" sz="1200" dirty="0">
                <a:solidFill>
                  <a:srgbClr val="11363F"/>
                </a:solidFill>
              </a:rPr>
              <a:t>Ohne eigenes Smartphone fallen die Risiken und Belastungen einfach weg. Diese Sicherheit sollte mehr wiegen, als zu wissen WO das Kind ist. Bei schwierigem Schulweg: einfache Handys ohne Internet. Das Kind ist erreichbar, kann sich melden.</a:t>
            </a:r>
            <a:br>
              <a:rPr lang="de-AT" sz="1200" dirty="0">
                <a:solidFill>
                  <a:srgbClr val="11363F"/>
                </a:solidFill>
              </a:rPr>
            </a:br>
            <a:r>
              <a:rPr lang="de-AT" b="1" dirty="0">
                <a:solidFill>
                  <a:srgbClr val="11363F"/>
                </a:solidFill>
              </a:rPr>
              <a:t>Normbildung und Bewusstsein: </a:t>
            </a:r>
            <a:br>
              <a:rPr lang="de-AT" b="1" dirty="0">
                <a:solidFill>
                  <a:srgbClr val="11363F"/>
                </a:solidFill>
              </a:rPr>
            </a:br>
            <a:r>
              <a:rPr lang="de-AT" sz="1200" dirty="0">
                <a:solidFill>
                  <a:srgbClr val="11363F"/>
                </a:solidFill>
              </a:rPr>
              <a:t>Wenn viele Eltern gemeinsam handeln, entsteht eine neue soziale Norm, die Orientierung und Schutz bieten kann. Die Teilnahme bleibt dabei freiwillig und respektiert die Entscheidungsfreiheit jeder Familie.</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AT" sz="1200" dirty="0">
              <a:solidFill>
                <a:srgbClr val="11363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de-AT" sz="1200" dirty="0">
              <a:solidFill>
                <a:srgbClr val="11363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de-AT" sz="1200" dirty="0">
                <a:solidFill>
                  <a:srgbClr val="11363F"/>
                </a:solidFill>
              </a:rPr>
            </a:br>
            <a:br>
              <a:rPr lang="de-AT" sz="1200" dirty="0">
                <a:solidFill>
                  <a:srgbClr val="11363F"/>
                </a:solidFill>
              </a:rPr>
            </a:br>
            <a:endParaRPr lang="de-AT" dirty="0">
              <a:solidFill>
                <a:srgbClr val="11363F"/>
              </a:solidFill>
            </a:endParaRP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48</a:t>
            </a:fld>
            <a:endParaRPr lang="de-AT"/>
          </a:p>
        </p:txBody>
      </p:sp>
    </p:spTree>
    <p:extLst>
      <p:ext uri="{BB962C8B-B14F-4D97-AF65-F5344CB8AC3E}">
        <p14:creationId xmlns:p14="http://schemas.microsoft.com/office/powerpoint/2010/main" val="29070749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a:t>Das Eltern-Bündnis wird bereits an </a:t>
            </a:r>
            <a:r>
              <a:rPr lang="de-AT" b="1" dirty="0"/>
              <a:t>11 Volksschulen in Österreich</a:t>
            </a:r>
            <a:r>
              <a:rPr lang="de-AT" dirty="0"/>
              <a:t> umgesetzt. </a:t>
            </a:r>
            <a:br>
              <a:rPr lang="de-AT" dirty="0"/>
            </a:br>
            <a:r>
              <a:rPr lang="de-AT" dirty="0"/>
              <a:t>In den 1. und 2. Klassen liegt die Unterschriftenquote meist bei </a:t>
            </a:r>
            <a:r>
              <a:rPr lang="de-AT" b="1" dirty="0"/>
              <a:t>85–90 %</a:t>
            </a:r>
            <a:r>
              <a:rPr lang="de-AT" dirty="0"/>
              <a:t>.</a:t>
            </a:r>
          </a:p>
          <a:p>
            <a:r>
              <a:rPr lang="de-AT" dirty="0"/>
              <a:t>Voraussichtlich </a:t>
            </a:r>
            <a:r>
              <a:rPr lang="de-AT" b="1" dirty="0"/>
              <a:t>mehr </a:t>
            </a:r>
            <a:r>
              <a:rPr lang="de-AT" b="1"/>
              <a:t>als 40 </a:t>
            </a:r>
            <a:r>
              <a:rPr lang="de-AT" b="1" dirty="0"/>
              <a:t>Volksschulen</a:t>
            </a:r>
            <a:r>
              <a:rPr lang="de-AT" dirty="0"/>
              <a:t> werden das Eltern-Bündnis diesen Herbst in Österreich starten.</a:t>
            </a:r>
            <a:br>
              <a:rPr lang="de-AT" dirty="0"/>
            </a:br>
            <a:br>
              <a:rPr lang="de-AT" dirty="0"/>
            </a:br>
            <a:r>
              <a:rPr lang="de-AT" dirty="0"/>
              <a:t>MACHT MIT: </a:t>
            </a:r>
            <a:r>
              <a:rPr lang="de-AT" b="1" dirty="0"/>
              <a:t>Tut euch mit anderen Eltern zusammen, sprecht mit der Schulleitung und startet das Eltern-Bündnis auch an eurer Volksschule.</a:t>
            </a:r>
            <a:endParaRPr lang="de-AT" dirty="0"/>
          </a:p>
          <a:p>
            <a:r>
              <a:rPr lang="de-AT" dirty="0"/>
              <a:t>Für eine </a:t>
            </a:r>
            <a:r>
              <a:rPr lang="de-AT" b="1" dirty="0"/>
              <a:t>smartphonefreie Volksschulzeit</a:t>
            </a:r>
            <a:r>
              <a:rPr lang="de-AT" dirty="0"/>
              <a:t>.</a:t>
            </a:r>
          </a:p>
          <a:p>
            <a:r>
              <a:rPr lang="de-AT" dirty="0"/>
              <a:t>Alle unterstützenden Unterlagen und Materialien stellt </a:t>
            </a:r>
            <a:r>
              <a:rPr lang="de-AT" b="1" dirty="0"/>
              <a:t>Smartphone freie Kindheit</a:t>
            </a:r>
            <a:r>
              <a:rPr lang="de-AT" dirty="0"/>
              <a:t> zur Verfügung.</a:t>
            </a:r>
            <a:br>
              <a:rPr lang="de-AT" dirty="0"/>
            </a:br>
            <a:r>
              <a:rPr lang="de-AT" dirty="0"/>
              <a:t>Und zwar unter: </a:t>
            </a:r>
            <a:r>
              <a:rPr lang="de-AT" i="1" dirty="0"/>
              <a:t>https://smartphone-freie-kindheit.at/eltern-buendnis-volksschule/</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49</a:t>
            </a:fld>
            <a:endParaRPr lang="de-AT"/>
          </a:p>
        </p:txBody>
      </p:sp>
    </p:spTree>
    <p:extLst>
      <p:ext uri="{BB962C8B-B14F-4D97-AF65-F5344CB8AC3E}">
        <p14:creationId xmlns:p14="http://schemas.microsoft.com/office/powerpoint/2010/main" val="22069365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Und darüber hinaus:</a:t>
            </a:r>
          </a:p>
          <a:p>
            <a:r>
              <a:rPr lang="de-AT" dirty="0"/>
              <a:t>Immer mehr Kinder starten </a:t>
            </a:r>
            <a:r>
              <a:rPr lang="de-AT" b="1" dirty="0"/>
              <a:t>ohne eigenes Smartphone in die Mittelschule oder AHS</a:t>
            </a:r>
            <a:r>
              <a:rPr lang="de-AT" dirty="0"/>
              <a:t>. Auch viele Schulen empfehlen, den Smartphone-Einstieg möglichst hinauszuzögern, und unterstützen entsprechende Initiativen, machen Angebote gegen den Gruppenzwang.</a:t>
            </a:r>
          </a:p>
          <a:p>
            <a:pPr marL="0" marR="0" lvl="0" indent="0" algn="l" defTabSz="914400" rtl="0" eaLnBrk="1" fontAlgn="auto" latinLnBrk="0" hangingPunct="1">
              <a:lnSpc>
                <a:spcPct val="100000"/>
              </a:lnSpc>
              <a:spcBef>
                <a:spcPts val="0"/>
              </a:spcBef>
              <a:spcAft>
                <a:spcPts val="0"/>
              </a:spcAft>
              <a:buClrTx/>
              <a:buSzTx/>
              <a:buFontTx/>
              <a:buNone/>
              <a:tabLst/>
              <a:defRPr/>
            </a:pPr>
            <a:r>
              <a:rPr lang="de-AT" dirty="0"/>
              <a:t>Mögliche Modelle sind etwa:</a:t>
            </a:r>
            <a:br>
              <a:rPr lang="de-AT" dirty="0"/>
            </a:br>
            <a:r>
              <a:rPr lang="de-AT" b="1" dirty="0"/>
              <a:t>A) Kinder ohne Smartphone werden – wo möglich – in einer Klasse gebündelt</a:t>
            </a:r>
            <a:r>
              <a:rPr lang="de-AT" dirty="0"/>
              <a:t>, um eine größere gemeinsame Gruppe zu schaffen.</a:t>
            </a:r>
          </a:p>
          <a:p>
            <a:pPr lvl="0"/>
            <a:r>
              <a:rPr lang="de-AT" b="1" dirty="0"/>
              <a:t>B) Smartphone-freie Klassen</a:t>
            </a:r>
            <a:endParaRPr lang="de-AT" dirty="0"/>
          </a:p>
          <a:p>
            <a:r>
              <a:rPr lang="de-AT" dirty="0"/>
              <a:t>Auch hier helfen </a:t>
            </a:r>
            <a:r>
              <a:rPr lang="de-AT" b="1" dirty="0"/>
              <a:t>WhatsApp-Elterngruppen</a:t>
            </a:r>
            <a:r>
              <a:rPr lang="de-AT" dirty="0"/>
              <a:t>: Frühzeitig an der zukünftigen Schule eine Gruppe gründen oder einer bestehenden Gruppe beitreten, andere Eltern vernetzen und gemeinsam aktiv werden.</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50</a:t>
            </a:fld>
            <a:endParaRPr lang="de-AT"/>
          </a:p>
        </p:txBody>
      </p:sp>
    </p:spTree>
    <p:extLst>
      <p:ext uri="{BB962C8B-B14F-4D97-AF65-F5344CB8AC3E}">
        <p14:creationId xmlns:p14="http://schemas.microsoft.com/office/powerpoint/2010/main" val="29556317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51</a:t>
            </a:fld>
            <a:endParaRPr lang="de-AT"/>
          </a:p>
        </p:txBody>
      </p:sp>
    </p:spTree>
    <p:extLst>
      <p:ext uri="{BB962C8B-B14F-4D97-AF65-F5344CB8AC3E}">
        <p14:creationId xmlns:p14="http://schemas.microsoft.com/office/powerpoint/2010/main" val="195445463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a:t>Für alle Schritte – von der Volksschule bis zum Start in der Mittelschule oder AHS – sind die </a:t>
            </a:r>
            <a:r>
              <a:rPr lang="de-AT" b="1" dirty="0"/>
              <a:t>WhatsApp-Gruppen von Smartphone freie Kindheit</a:t>
            </a:r>
            <a:r>
              <a:rPr lang="de-AT" dirty="0"/>
              <a:t> eine wichtige Unterstützung.</a:t>
            </a:r>
            <a:br>
              <a:rPr lang="de-AT" dirty="0"/>
            </a:br>
            <a:br>
              <a:rPr lang="de-AT" dirty="0"/>
            </a:br>
            <a:r>
              <a:rPr lang="de-AT" b="1" dirty="0"/>
              <a:t>DIE FOLGENDEN FOLIEN 53-55 SIND OPTIONAL! !!</a:t>
            </a:r>
          </a:p>
          <a:p>
            <a:endParaRPr lang="de-AT" dirty="0"/>
          </a:p>
        </p:txBody>
      </p:sp>
      <p:sp>
        <p:nvSpPr>
          <p:cNvPr id="4" name="Foliennummernplatzhalter 3"/>
          <p:cNvSpPr>
            <a:spLocks noGrp="1"/>
          </p:cNvSpPr>
          <p:nvPr>
            <p:ph type="sldNum" sz="quarter" idx="5"/>
          </p:nvPr>
        </p:nvSpPr>
        <p:spPr/>
        <p:txBody>
          <a:bodyPr/>
          <a:lstStyle/>
          <a:p>
            <a:fld id="{73E91C70-C2E1-4424-BBCA-53913ADC1587}" type="slidenum">
              <a:rPr lang="de-AT" smtClean="0"/>
              <a:t>52</a:t>
            </a:fld>
            <a:endParaRPr lang="de-AT"/>
          </a:p>
        </p:txBody>
      </p:sp>
    </p:spTree>
    <p:extLst>
      <p:ext uri="{BB962C8B-B14F-4D97-AF65-F5344CB8AC3E}">
        <p14:creationId xmlns:p14="http://schemas.microsoft.com/office/powerpoint/2010/main" val="426103864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b="1" dirty="0"/>
              <a:t>1. Informiert bleiben</a:t>
            </a:r>
          </a:p>
          <a:p>
            <a:r>
              <a:rPr lang="de-AT" dirty="0"/>
              <a:t>Über die WhatsApp-Gruppen erhalten Eltern regelmäßig – etwa einmal pro Woche – wichtige Informationen rund um </a:t>
            </a:r>
            <a:r>
              <a:rPr lang="de-AT" b="1" dirty="0"/>
              <a:t>Kindheit und Digitalisierung</a:t>
            </a:r>
            <a:r>
              <a:rPr lang="de-AT" dirty="0"/>
              <a:t> vom Verein </a:t>
            </a:r>
            <a:r>
              <a:rPr lang="de-AT" i="1" dirty="0"/>
              <a:t>Smartphone freie Kindheit </a:t>
            </a:r>
            <a:r>
              <a:rPr lang="de-AT" i="0" dirty="0"/>
              <a:t>– ihr erhaltet:</a:t>
            </a:r>
          </a:p>
          <a:p>
            <a:pPr lvl="0"/>
            <a:r>
              <a:rPr lang="de-AT" dirty="0"/>
              <a:t>&gt; News und aktuelle Entwicklungen</a:t>
            </a:r>
          </a:p>
          <a:p>
            <a:pPr lvl="0"/>
            <a:r>
              <a:rPr lang="de-AT" dirty="0"/>
              <a:t>&gt; Aufklärung und Hintergrundwissen</a:t>
            </a:r>
          </a:p>
          <a:p>
            <a:pPr lvl="0"/>
            <a:r>
              <a:rPr lang="de-AT" dirty="0"/>
              <a:t>&gt; Tipps und konkrete Hilfestellungen</a:t>
            </a:r>
          </a:p>
          <a:p>
            <a:pPr lvl="0"/>
            <a:r>
              <a:rPr lang="de-AT" dirty="0"/>
              <a:t>&gt; Unterstützung bei Fragen und Herausforderungen</a:t>
            </a:r>
          </a:p>
        </p:txBody>
      </p:sp>
      <p:sp>
        <p:nvSpPr>
          <p:cNvPr id="4" name="Foliennummernplatzhalter 3"/>
          <p:cNvSpPr>
            <a:spLocks noGrp="1"/>
          </p:cNvSpPr>
          <p:nvPr>
            <p:ph type="sldNum" sz="quarter" idx="5"/>
          </p:nvPr>
        </p:nvSpPr>
        <p:spPr/>
        <p:txBody>
          <a:bodyPr/>
          <a:lstStyle/>
          <a:p>
            <a:fld id="{73E91C70-C2E1-4424-BBCA-53913ADC1587}" type="slidenum">
              <a:rPr lang="de-AT" smtClean="0"/>
              <a:t>53</a:t>
            </a:fld>
            <a:endParaRPr lang="de-AT"/>
          </a:p>
        </p:txBody>
      </p:sp>
    </p:spTree>
    <p:extLst>
      <p:ext uri="{BB962C8B-B14F-4D97-AF65-F5344CB8AC3E}">
        <p14:creationId xmlns:p14="http://schemas.microsoft.com/office/powerpoint/2010/main" val="51208210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9A05D-2B3B-E4BD-6019-0D708E400C1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513D6B5-9493-E0BA-4B55-A3DADAC93EB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5B99F48-D4D0-F42A-4A25-9282622D0A54}"/>
              </a:ext>
            </a:extLst>
          </p:cNvPr>
          <p:cNvSpPr>
            <a:spLocks noGrp="1"/>
          </p:cNvSpPr>
          <p:nvPr>
            <p:ph type="body" idx="1"/>
          </p:nvPr>
        </p:nvSpPr>
        <p:spPr/>
        <p:txBody>
          <a:bodyPr/>
          <a:lstStyle/>
          <a:p>
            <a:r>
              <a:rPr lang="de-AT" b="1" dirty="0"/>
              <a:t>2. Eltern vernetzen und gegenseitig unterstützen</a:t>
            </a:r>
          </a:p>
          <a:p>
            <a:r>
              <a:rPr lang="de-AT" dirty="0"/>
              <a:t>Die WhatsApp-Gruppen sind auch ein Raum für den </a:t>
            </a:r>
            <a:r>
              <a:rPr lang="de-AT" b="1" dirty="0"/>
              <a:t>Austausch untereinander</a:t>
            </a:r>
            <a:r>
              <a:rPr lang="de-AT" dirty="0"/>
              <a:t>.</a:t>
            </a:r>
          </a:p>
          <a:p>
            <a:r>
              <a:rPr lang="de-AT" dirty="0"/>
              <a:t>Eltern können:</a:t>
            </a:r>
          </a:p>
          <a:p>
            <a:pPr lvl="0"/>
            <a:r>
              <a:rPr lang="de-AT" dirty="0"/>
              <a:t>&gt; Erfahrungen teilen</a:t>
            </a:r>
          </a:p>
          <a:p>
            <a:pPr lvl="0"/>
            <a:r>
              <a:rPr lang="de-AT" dirty="0"/>
              <a:t>&gt; sich gegenseitig unterstützen</a:t>
            </a:r>
          </a:p>
          <a:p>
            <a:pPr lvl="0"/>
            <a:r>
              <a:rPr lang="de-AT" dirty="0"/>
              <a:t>&gt; Fragen stellen und Antworten finden</a:t>
            </a:r>
          </a:p>
          <a:p>
            <a:pPr lvl="0"/>
            <a:r>
              <a:rPr lang="de-AT" dirty="0"/>
              <a:t>&gt; sich gemeinsam für eine smartphonefreie Kindheit einsetzen</a:t>
            </a:r>
          </a:p>
        </p:txBody>
      </p:sp>
      <p:sp>
        <p:nvSpPr>
          <p:cNvPr id="4" name="Foliennummernplatzhalter 3">
            <a:extLst>
              <a:ext uri="{FF2B5EF4-FFF2-40B4-BE49-F238E27FC236}">
                <a16:creationId xmlns:a16="http://schemas.microsoft.com/office/drawing/2014/main" id="{AA246363-F202-6E49-1A96-D67628D186D1}"/>
              </a:ext>
            </a:extLst>
          </p:cNvPr>
          <p:cNvSpPr>
            <a:spLocks noGrp="1"/>
          </p:cNvSpPr>
          <p:nvPr>
            <p:ph type="sldNum" sz="quarter" idx="5"/>
          </p:nvPr>
        </p:nvSpPr>
        <p:spPr/>
        <p:txBody>
          <a:bodyPr/>
          <a:lstStyle/>
          <a:p>
            <a:fld id="{73E91C70-C2E1-4424-BBCA-53913ADC1587}" type="slidenum">
              <a:rPr lang="de-AT" smtClean="0"/>
              <a:t>54</a:t>
            </a:fld>
            <a:endParaRPr lang="de-AT"/>
          </a:p>
        </p:txBody>
      </p:sp>
    </p:spTree>
    <p:extLst>
      <p:ext uri="{BB962C8B-B14F-4D97-AF65-F5344CB8AC3E}">
        <p14:creationId xmlns:p14="http://schemas.microsoft.com/office/powerpoint/2010/main" val="32749608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ADEB9-EBFD-4547-B7A8-ACAE7E23E68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F2537C6-B33D-532E-9A3C-A3340DFF50EC}"/>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89F588A9-C790-FDC4-B7F8-0063A5C68B0F}"/>
              </a:ext>
            </a:extLst>
          </p:cNvPr>
          <p:cNvSpPr>
            <a:spLocks noGrp="1"/>
          </p:cNvSpPr>
          <p:nvPr>
            <p:ph type="body" idx="1"/>
          </p:nvPr>
        </p:nvSpPr>
        <p:spPr/>
        <p:txBody>
          <a:bodyPr/>
          <a:lstStyle/>
          <a:p>
            <a:r>
              <a:rPr lang="de-AT" b="1" dirty="0"/>
              <a:t>3. Gemeinsam an der Schule aktiv werden</a:t>
            </a:r>
          </a:p>
          <a:p>
            <a:r>
              <a:rPr lang="de-AT" dirty="0"/>
              <a:t>Eltern können sich zusammenschließen und ein </a:t>
            </a:r>
            <a:r>
              <a:rPr lang="de-AT" b="1" dirty="0"/>
              <a:t>Eltern-Bündnis an ihrer Volksschule / oder MS, AHS</a:t>
            </a:r>
            <a:r>
              <a:rPr lang="de-AT" dirty="0"/>
              <a:t> anregen.</a:t>
            </a:r>
          </a:p>
          <a:p>
            <a:r>
              <a:rPr lang="de-AT" dirty="0"/>
              <a:t>Zum Beispiel:</a:t>
            </a:r>
          </a:p>
          <a:p>
            <a:pPr lvl="0"/>
            <a:r>
              <a:rPr lang="de-AT" dirty="0"/>
              <a:t>&gt; gemeinsam das Gespräch mit der Schulleitung suchen</a:t>
            </a:r>
          </a:p>
          <a:p>
            <a:pPr lvl="0"/>
            <a:r>
              <a:rPr lang="de-AT" dirty="0"/>
              <a:t>&gt; einen Vortrag oder Informationsabend organisieren</a:t>
            </a:r>
          </a:p>
          <a:p>
            <a:pPr lvl="0"/>
            <a:r>
              <a:rPr lang="de-AT" dirty="0"/>
              <a:t>&gt; das Konzept des Eltern-Bündnisses selbst bei anderen Eltern vorstellen</a:t>
            </a:r>
          </a:p>
          <a:p>
            <a:pPr lvl="0"/>
            <a:r>
              <a:rPr lang="de-AT" dirty="0"/>
              <a:t>&gt; weitere Familien für die gemeinsame Haltung gewinnen</a:t>
            </a:r>
          </a:p>
        </p:txBody>
      </p:sp>
      <p:sp>
        <p:nvSpPr>
          <p:cNvPr id="4" name="Foliennummernplatzhalter 3">
            <a:extLst>
              <a:ext uri="{FF2B5EF4-FFF2-40B4-BE49-F238E27FC236}">
                <a16:creationId xmlns:a16="http://schemas.microsoft.com/office/drawing/2014/main" id="{C5F70EE4-4B11-DFA9-1CBD-EFDD7BC0F2A1}"/>
              </a:ext>
            </a:extLst>
          </p:cNvPr>
          <p:cNvSpPr>
            <a:spLocks noGrp="1"/>
          </p:cNvSpPr>
          <p:nvPr>
            <p:ph type="sldNum" sz="quarter" idx="5"/>
          </p:nvPr>
        </p:nvSpPr>
        <p:spPr/>
        <p:txBody>
          <a:bodyPr/>
          <a:lstStyle/>
          <a:p>
            <a:fld id="{73E91C70-C2E1-4424-BBCA-53913ADC1587}" type="slidenum">
              <a:rPr lang="de-AT" smtClean="0"/>
              <a:t>55</a:t>
            </a:fld>
            <a:endParaRPr lang="de-AT"/>
          </a:p>
        </p:txBody>
      </p:sp>
    </p:spTree>
    <p:extLst>
      <p:ext uri="{BB962C8B-B14F-4D97-AF65-F5344CB8AC3E}">
        <p14:creationId xmlns:p14="http://schemas.microsoft.com/office/powerpoint/2010/main" val="299101744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855BB-962E-4F47-6311-698F0C06A5F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6D9505-4976-1042-0FC1-245D4BCB4DC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523CE88-DF1B-F698-37CB-CE5D0889C9B1}"/>
              </a:ext>
            </a:extLst>
          </p:cNvPr>
          <p:cNvSpPr>
            <a:spLocks noGrp="1"/>
          </p:cNvSpPr>
          <p:nvPr>
            <p:ph type="body" idx="1"/>
          </p:nvPr>
        </p:nvSpPr>
        <p:spPr/>
        <p:txBody>
          <a:bodyPr/>
          <a:lstStyle/>
          <a:p>
            <a:r>
              <a:rPr lang="de-AT" b="1" dirty="0"/>
              <a:t>5. Einen Schutzraum schaffen</a:t>
            </a:r>
          </a:p>
          <a:p>
            <a:r>
              <a:rPr lang="de-AT" dirty="0"/>
              <a:t>Das gemeinsame Ziel ist ein </a:t>
            </a:r>
            <a:r>
              <a:rPr lang="de-AT" b="1" dirty="0"/>
              <a:t>Schutzraum für smartphonefreie Volksschuljahre</a:t>
            </a:r>
            <a:r>
              <a:rPr lang="de-AT" dirty="0"/>
              <a:t>.</a:t>
            </a:r>
          </a:p>
          <a:p>
            <a:r>
              <a:rPr lang="de-AT" dirty="0"/>
              <a:t>Eltern geben sich gegenseitig Sicherheit und Rückhalt, wenn sie sich entscheiden, ihren Kindern </a:t>
            </a:r>
            <a:r>
              <a:rPr lang="de-AT" b="1" dirty="0"/>
              <a:t>noch kein Smartphone</a:t>
            </a:r>
            <a:r>
              <a:rPr lang="de-AT" dirty="0"/>
              <a:t> zu geben.</a:t>
            </a:r>
            <a:br>
              <a:rPr lang="de-AT" dirty="0"/>
            </a:br>
            <a:br>
              <a:rPr lang="de-AT" dirty="0"/>
            </a:br>
            <a:r>
              <a:rPr lang="de-AT" dirty="0"/>
              <a:t>Für eine glücklichere, gesündere Kindheit</a:t>
            </a:r>
          </a:p>
        </p:txBody>
      </p:sp>
      <p:sp>
        <p:nvSpPr>
          <p:cNvPr id="4" name="Foliennummernplatzhalter 3">
            <a:extLst>
              <a:ext uri="{FF2B5EF4-FFF2-40B4-BE49-F238E27FC236}">
                <a16:creationId xmlns:a16="http://schemas.microsoft.com/office/drawing/2014/main" id="{9FFD6FB7-4E79-A043-65CB-07DB9F822C83}"/>
              </a:ext>
            </a:extLst>
          </p:cNvPr>
          <p:cNvSpPr>
            <a:spLocks noGrp="1"/>
          </p:cNvSpPr>
          <p:nvPr>
            <p:ph type="sldNum" sz="quarter" idx="5"/>
          </p:nvPr>
        </p:nvSpPr>
        <p:spPr/>
        <p:txBody>
          <a:bodyPr/>
          <a:lstStyle/>
          <a:p>
            <a:fld id="{73E91C70-C2E1-4424-BBCA-53913ADC1587}" type="slidenum">
              <a:rPr lang="de-AT" smtClean="0"/>
              <a:t>56</a:t>
            </a:fld>
            <a:endParaRPr lang="de-AT"/>
          </a:p>
        </p:txBody>
      </p:sp>
    </p:spTree>
    <p:extLst>
      <p:ext uri="{BB962C8B-B14F-4D97-AF65-F5344CB8AC3E}">
        <p14:creationId xmlns:p14="http://schemas.microsoft.com/office/powerpoint/2010/main" val="338501609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AC2FE-66FB-D30D-7D81-0048415A60C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4D832FA-C947-9D98-63B1-EB0CB49140F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2E5895F-4FCF-B793-2027-3DE3F865837A}"/>
              </a:ext>
            </a:extLst>
          </p:cNvPr>
          <p:cNvSpPr>
            <a:spLocks noGrp="1"/>
          </p:cNvSpPr>
          <p:nvPr>
            <p:ph type="body" idx="1"/>
          </p:nvPr>
        </p:nvSpPr>
        <p:spPr/>
        <p:txBody>
          <a:bodyPr/>
          <a:lstStyle/>
          <a:p>
            <a:r>
              <a:rPr lang="de-AT" b="1" dirty="0"/>
              <a:t>Orange Hinweise bitte für Präsentation entfernen!!!</a:t>
            </a:r>
            <a:br>
              <a:rPr lang="de-AT" dirty="0"/>
            </a:br>
            <a:endParaRPr lang="de-AT" dirty="0"/>
          </a:p>
          <a:p>
            <a:r>
              <a:rPr lang="de-AT" b="1" dirty="0"/>
              <a:t>„Liebe Eltern, macht mit!</a:t>
            </a:r>
            <a:br>
              <a:rPr lang="de-AT" dirty="0"/>
            </a:br>
            <a:r>
              <a:rPr lang="de-AT" dirty="0"/>
              <a:t>Vernetzt Euch mit anderen Eltern und werdet Teil des gemeinsamen </a:t>
            </a:r>
            <a:r>
              <a:rPr lang="de-AT" b="1" dirty="0"/>
              <a:t>Eltern-Bündnisses für eine smartphone-freie Volksschulzeit“</a:t>
            </a:r>
            <a:endParaRPr lang="de-AT" dirty="0"/>
          </a:p>
          <a:p>
            <a:br>
              <a:rPr lang="de-DE" dirty="0"/>
            </a:br>
            <a:endParaRPr lang="de-AT" dirty="0"/>
          </a:p>
        </p:txBody>
      </p:sp>
      <p:sp>
        <p:nvSpPr>
          <p:cNvPr id="4" name="Foliennummernplatzhalter 3">
            <a:extLst>
              <a:ext uri="{FF2B5EF4-FFF2-40B4-BE49-F238E27FC236}">
                <a16:creationId xmlns:a16="http://schemas.microsoft.com/office/drawing/2014/main" id="{EC2D6850-38AD-F1D4-7042-DC6AA381C787}"/>
              </a:ext>
            </a:extLst>
          </p:cNvPr>
          <p:cNvSpPr>
            <a:spLocks noGrp="1"/>
          </p:cNvSpPr>
          <p:nvPr>
            <p:ph type="sldNum" sz="quarter" idx="5"/>
          </p:nvPr>
        </p:nvSpPr>
        <p:spPr/>
        <p:txBody>
          <a:bodyPr/>
          <a:lstStyle/>
          <a:p>
            <a:fld id="{AD5B7330-10CE-48B9-B9BB-3EEDBBABD5B2}" type="slidenum">
              <a:rPr lang="de-AT" smtClean="0"/>
              <a:t>57</a:t>
            </a:fld>
            <a:endParaRPr lang="de-AT"/>
          </a:p>
        </p:txBody>
      </p:sp>
    </p:spTree>
    <p:extLst>
      <p:ext uri="{BB962C8B-B14F-4D97-AF65-F5344CB8AC3E}">
        <p14:creationId xmlns:p14="http://schemas.microsoft.com/office/powerpoint/2010/main" val="287723118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F9920-420B-6DCB-9A01-F31741CF1CE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A52DC4A7-0009-6C18-B1E3-03412D1ECDA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5F240F0-7172-1592-F85A-ED5E84723F85}"/>
              </a:ext>
            </a:extLst>
          </p:cNvPr>
          <p:cNvSpPr>
            <a:spLocks noGrp="1"/>
          </p:cNvSpPr>
          <p:nvPr>
            <p:ph type="body" idx="1"/>
          </p:nvPr>
        </p:nvSpPr>
        <p:spPr/>
        <p:txBody>
          <a:bodyPr/>
          <a:lstStyle/>
          <a:p>
            <a:r>
              <a:rPr lang="de-AT" b="1" dirty="0"/>
              <a:t>Orange Hinweis-Folie bitte lesen und dann für Präsentation bitte entfernen!!!</a:t>
            </a:r>
            <a:br>
              <a:rPr lang="de-AT" dirty="0"/>
            </a:br>
            <a:endParaRPr lang="de-AT" dirty="0"/>
          </a:p>
        </p:txBody>
      </p:sp>
      <p:sp>
        <p:nvSpPr>
          <p:cNvPr id="4" name="Foliennummernplatzhalter 3">
            <a:extLst>
              <a:ext uri="{FF2B5EF4-FFF2-40B4-BE49-F238E27FC236}">
                <a16:creationId xmlns:a16="http://schemas.microsoft.com/office/drawing/2014/main" id="{92BC7EDB-B528-A037-33F5-DB95EBC8DB51}"/>
              </a:ext>
            </a:extLst>
          </p:cNvPr>
          <p:cNvSpPr>
            <a:spLocks noGrp="1"/>
          </p:cNvSpPr>
          <p:nvPr>
            <p:ph type="sldNum" sz="quarter" idx="5"/>
          </p:nvPr>
        </p:nvSpPr>
        <p:spPr/>
        <p:txBody>
          <a:bodyPr/>
          <a:lstStyle/>
          <a:p>
            <a:fld id="{AD5B7330-10CE-48B9-B9BB-3EEDBBABD5B2}" type="slidenum">
              <a:rPr lang="de-AT" smtClean="0"/>
              <a:t>58</a:t>
            </a:fld>
            <a:endParaRPr lang="de-AT"/>
          </a:p>
        </p:txBody>
      </p:sp>
    </p:spTree>
    <p:extLst>
      <p:ext uri="{BB962C8B-B14F-4D97-AF65-F5344CB8AC3E}">
        <p14:creationId xmlns:p14="http://schemas.microsoft.com/office/powerpoint/2010/main" val="128310838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g306cc538cd3_0_494:notes"/>
          <p:cNvSpPr txBox="1">
            <a:spLocks noGrp="1"/>
          </p:cNvSpPr>
          <p:nvPr>
            <p:ph type="body" idx="1"/>
          </p:nvPr>
        </p:nvSpPr>
        <p:spPr>
          <a:xfrm>
            <a:off x="914400" y="4343400"/>
            <a:ext cx="50292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565" name="Google Shape;565;g306cc538cd3_0_4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813591A-2C0B-2AE8-22E9-9150F4691538}"/>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endParaRPr lang="de-AT"/>
          </a:p>
        </p:txBody>
      </p:sp>
      <p:sp>
        <p:nvSpPr>
          <p:cNvPr id="3" name="Untertitel 2">
            <a:extLst>
              <a:ext uri="{FF2B5EF4-FFF2-40B4-BE49-F238E27FC236}">
                <a16:creationId xmlns:a16="http://schemas.microsoft.com/office/drawing/2014/main" id="{F511D416-F7BC-149A-EEB2-84675D14A8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endParaRPr lang="de-AT"/>
          </a:p>
        </p:txBody>
      </p:sp>
      <p:sp>
        <p:nvSpPr>
          <p:cNvPr id="4" name="Datumsplatzhalter 3">
            <a:extLst>
              <a:ext uri="{FF2B5EF4-FFF2-40B4-BE49-F238E27FC236}">
                <a16:creationId xmlns:a16="http://schemas.microsoft.com/office/drawing/2014/main" id="{016CDF62-D51F-9931-6889-875B33370FCF}"/>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437739A7-B2AB-AD3D-5489-8836E7127BF7}"/>
              </a:ext>
            </a:extLst>
          </p:cNvPr>
          <p:cNvSpPr>
            <a:spLocks noGrp="1"/>
          </p:cNvSpPr>
          <p:nvPr>
            <p:ph type="ftr" sz="quarter" idx="11"/>
          </p:nvPr>
        </p:nvSpPr>
        <p:spPr/>
        <p:txBody>
          <a:bodyPr/>
          <a:lstStyle/>
          <a:p>
            <a:endParaRPr lang="de-AT"/>
          </a:p>
        </p:txBody>
      </p:sp>
      <p:sp>
        <p:nvSpPr>
          <p:cNvPr id="6" name="Foliennummernplatzhalter 5">
            <a:extLst>
              <a:ext uri="{FF2B5EF4-FFF2-40B4-BE49-F238E27FC236}">
                <a16:creationId xmlns:a16="http://schemas.microsoft.com/office/drawing/2014/main" id="{9B7555C8-3664-8926-060B-0B0DE86BF78E}"/>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305363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7597E40-B0FE-AB4B-3C50-04856078C6C9}"/>
              </a:ext>
            </a:extLst>
          </p:cNvPr>
          <p:cNvSpPr>
            <a:spLocks noGrp="1"/>
          </p:cNvSpPr>
          <p:nvPr>
            <p:ph type="title"/>
          </p:nvPr>
        </p:nvSpPr>
        <p:spPr/>
        <p:txBody>
          <a:bodyPr/>
          <a:lstStyle/>
          <a:p>
            <a:r>
              <a:rPr lang="de-DE"/>
              <a:t>Mastertitelformat bearbeiten</a:t>
            </a:r>
            <a:endParaRPr lang="de-AT"/>
          </a:p>
        </p:txBody>
      </p:sp>
      <p:sp>
        <p:nvSpPr>
          <p:cNvPr id="3" name="Inhaltsplatzhalter 2">
            <a:extLst>
              <a:ext uri="{FF2B5EF4-FFF2-40B4-BE49-F238E27FC236}">
                <a16:creationId xmlns:a16="http://schemas.microsoft.com/office/drawing/2014/main" id="{FC8EFD11-E19F-C776-3D3E-F4DAD55D4730}"/>
              </a:ext>
            </a:extLst>
          </p:cNvPr>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a:extLst>
              <a:ext uri="{FF2B5EF4-FFF2-40B4-BE49-F238E27FC236}">
                <a16:creationId xmlns:a16="http://schemas.microsoft.com/office/drawing/2014/main" id="{A3BEDF1B-FB4A-3C86-70E5-D853F6FF3FDD}"/>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2EA10708-F753-F49A-FA7E-099897814B64}"/>
              </a:ext>
            </a:extLst>
          </p:cNvPr>
          <p:cNvSpPr>
            <a:spLocks noGrp="1"/>
          </p:cNvSpPr>
          <p:nvPr>
            <p:ph type="ftr" sz="quarter" idx="11"/>
          </p:nvPr>
        </p:nvSpPr>
        <p:spPr/>
        <p:txBody>
          <a:bodyPr/>
          <a:lstStyle/>
          <a:p>
            <a:endParaRPr lang="de-AT"/>
          </a:p>
        </p:txBody>
      </p:sp>
      <p:sp>
        <p:nvSpPr>
          <p:cNvPr id="6" name="Foliennummernplatzhalter 5">
            <a:extLst>
              <a:ext uri="{FF2B5EF4-FFF2-40B4-BE49-F238E27FC236}">
                <a16:creationId xmlns:a16="http://schemas.microsoft.com/office/drawing/2014/main" id="{1DD182A1-BB14-DC19-CAD2-E4A7CAAFF99F}"/>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3369920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400459-5AF1-EEC6-18ED-3E7BE92B9BE3}"/>
              </a:ext>
            </a:extLst>
          </p:cNvPr>
          <p:cNvSpPr>
            <a:spLocks noGrp="1"/>
          </p:cNvSpPr>
          <p:nvPr>
            <p:ph type="title"/>
          </p:nvPr>
        </p:nvSpPr>
        <p:spPr>
          <a:xfrm>
            <a:off x="831850" y="1709738"/>
            <a:ext cx="10515600" cy="2852737"/>
          </a:xfrm>
        </p:spPr>
        <p:txBody>
          <a:bodyPr anchor="b"/>
          <a:lstStyle>
            <a:lvl1pPr>
              <a:defRPr sz="6000"/>
            </a:lvl1pPr>
          </a:lstStyle>
          <a:p>
            <a:r>
              <a:rPr lang="de-DE"/>
              <a:t>Mastertitelformat bearbeiten</a:t>
            </a:r>
            <a:endParaRPr lang="de-AT"/>
          </a:p>
        </p:txBody>
      </p:sp>
      <p:sp>
        <p:nvSpPr>
          <p:cNvPr id="3" name="Textplatzhalter 2">
            <a:extLst>
              <a:ext uri="{FF2B5EF4-FFF2-40B4-BE49-F238E27FC236}">
                <a16:creationId xmlns:a16="http://schemas.microsoft.com/office/drawing/2014/main" id="{D0525F89-F827-BE49-0CC0-45151CB354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de-DE"/>
              <a:t>Mastertextformat bearbeiten</a:t>
            </a:r>
          </a:p>
        </p:txBody>
      </p:sp>
      <p:sp>
        <p:nvSpPr>
          <p:cNvPr id="4" name="Datumsplatzhalter 3">
            <a:extLst>
              <a:ext uri="{FF2B5EF4-FFF2-40B4-BE49-F238E27FC236}">
                <a16:creationId xmlns:a16="http://schemas.microsoft.com/office/drawing/2014/main" id="{0766B0DA-C706-9ED7-8800-A74A38DEE753}"/>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B48EDADA-4B30-25DC-A574-803672A14D8F}"/>
              </a:ext>
            </a:extLst>
          </p:cNvPr>
          <p:cNvSpPr>
            <a:spLocks noGrp="1"/>
          </p:cNvSpPr>
          <p:nvPr>
            <p:ph type="ftr" sz="quarter" idx="11"/>
          </p:nvPr>
        </p:nvSpPr>
        <p:spPr/>
        <p:txBody>
          <a:bodyPr/>
          <a:lstStyle/>
          <a:p>
            <a:endParaRPr lang="de-AT"/>
          </a:p>
        </p:txBody>
      </p:sp>
      <p:sp>
        <p:nvSpPr>
          <p:cNvPr id="6" name="Foliennummernplatzhalter 5">
            <a:extLst>
              <a:ext uri="{FF2B5EF4-FFF2-40B4-BE49-F238E27FC236}">
                <a16:creationId xmlns:a16="http://schemas.microsoft.com/office/drawing/2014/main" id="{8620719C-6AE8-10D2-8B9B-D7D3043ABBBF}"/>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553619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A67F2C-5AF6-377B-13F4-C60A1DE81708}"/>
              </a:ext>
            </a:extLst>
          </p:cNvPr>
          <p:cNvSpPr>
            <a:spLocks noGrp="1"/>
          </p:cNvSpPr>
          <p:nvPr>
            <p:ph type="title"/>
          </p:nvPr>
        </p:nvSpPr>
        <p:spPr/>
        <p:txBody>
          <a:bodyPr/>
          <a:lstStyle/>
          <a:p>
            <a:r>
              <a:rPr lang="de-DE"/>
              <a:t>Mastertitelformat bearbeiten</a:t>
            </a:r>
            <a:endParaRPr lang="de-AT"/>
          </a:p>
        </p:txBody>
      </p:sp>
      <p:sp>
        <p:nvSpPr>
          <p:cNvPr id="3" name="Inhaltsplatzhalter 2">
            <a:extLst>
              <a:ext uri="{FF2B5EF4-FFF2-40B4-BE49-F238E27FC236}">
                <a16:creationId xmlns:a16="http://schemas.microsoft.com/office/drawing/2014/main" id="{F904CA5D-9209-AC7E-E689-CF29F70F5017}"/>
              </a:ext>
            </a:extLst>
          </p:cNvPr>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Inhaltsplatzhalter 3">
            <a:extLst>
              <a:ext uri="{FF2B5EF4-FFF2-40B4-BE49-F238E27FC236}">
                <a16:creationId xmlns:a16="http://schemas.microsoft.com/office/drawing/2014/main" id="{ED13A4C0-3088-6382-7B92-3319FC6AB64C}"/>
              </a:ext>
            </a:extLst>
          </p:cNvPr>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5" name="Datumsplatzhalter 4">
            <a:extLst>
              <a:ext uri="{FF2B5EF4-FFF2-40B4-BE49-F238E27FC236}">
                <a16:creationId xmlns:a16="http://schemas.microsoft.com/office/drawing/2014/main" id="{152A6595-2DEC-C575-E935-DA0F101F4A96}"/>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6" name="Fußzeilenplatzhalter 5">
            <a:extLst>
              <a:ext uri="{FF2B5EF4-FFF2-40B4-BE49-F238E27FC236}">
                <a16:creationId xmlns:a16="http://schemas.microsoft.com/office/drawing/2014/main" id="{BD70DA49-2E5C-D778-3794-0B2EDEA57FD3}"/>
              </a:ext>
            </a:extLst>
          </p:cNvPr>
          <p:cNvSpPr>
            <a:spLocks noGrp="1"/>
          </p:cNvSpPr>
          <p:nvPr>
            <p:ph type="ftr" sz="quarter" idx="11"/>
          </p:nvPr>
        </p:nvSpPr>
        <p:spPr/>
        <p:txBody>
          <a:bodyPr/>
          <a:lstStyle/>
          <a:p>
            <a:endParaRPr lang="de-AT"/>
          </a:p>
        </p:txBody>
      </p:sp>
      <p:sp>
        <p:nvSpPr>
          <p:cNvPr id="7" name="Foliennummernplatzhalter 6">
            <a:extLst>
              <a:ext uri="{FF2B5EF4-FFF2-40B4-BE49-F238E27FC236}">
                <a16:creationId xmlns:a16="http://schemas.microsoft.com/office/drawing/2014/main" id="{BB851D74-45DF-1E06-9ACB-D87550E65DF1}"/>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943810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7ACAD01-45CD-5345-2D8C-E9DC8824233B}"/>
              </a:ext>
            </a:extLst>
          </p:cNvPr>
          <p:cNvSpPr>
            <a:spLocks noGrp="1"/>
          </p:cNvSpPr>
          <p:nvPr>
            <p:ph type="title"/>
          </p:nvPr>
        </p:nvSpPr>
        <p:spPr>
          <a:xfrm>
            <a:off x="839788" y="365125"/>
            <a:ext cx="10515600" cy="1325563"/>
          </a:xfrm>
        </p:spPr>
        <p:txBody>
          <a:bodyPr/>
          <a:lstStyle/>
          <a:p>
            <a:r>
              <a:rPr lang="de-DE"/>
              <a:t>Mastertitelformat bearbeiten</a:t>
            </a:r>
            <a:endParaRPr lang="de-AT"/>
          </a:p>
        </p:txBody>
      </p:sp>
      <p:sp>
        <p:nvSpPr>
          <p:cNvPr id="3" name="Textplatzhalter 2">
            <a:extLst>
              <a:ext uri="{FF2B5EF4-FFF2-40B4-BE49-F238E27FC236}">
                <a16:creationId xmlns:a16="http://schemas.microsoft.com/office/drawing/2014/main" id="{ADD29245-0EB1-13F8-F231-AA1006ABDD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Inhaltsplatzhalter 3">
            <a:extLst>
              <a:ext uri="{FF2B5EF4-FFF2-40B4-BE49-F238E27FC236}">
                <a16:creationId xmlns:a16="http://schemas.microsoft.com/office/drawing/2014/main" id="{37466AA4-80FF-7AB0-459E-42576A7C0C77}"/>
              </a:ext>
            </a:extLst>
          </p:cNvPr>
          <p:cNvSpPr>
            <a:spLocks noGrp="1"/>
          </p:cNvSpPr>
          <p:nvPr>
            <p:ph sz="half" idx="2"/>
          </p:nvPr>
        </p:nvSpPr>
        <p:spPr>
          <a:xfrm>
            <a:off x="839788" y="2505075"/>
            <a:ext cx="5157787"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5" name="Textplatzhalter 4">
            <a:extLst>
              <a:ext uri="{FF2B5EF4-FFF2-40B4-BE49-F238E27FC236}">
                <a16:creationId xmlns:a16="http://schemas.microsoft.com/office/drawing/2014/main" id="{6D7B65C4-2291-F48E-FD39-FFFC4F9D0B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Inhaltsplatzhalter 5">
            <a:extLst>
              <a:ext uri="{FF2B5EF4-FFF2-40B4-BE49-F238E27FC236}">
                <a16:creationId xmlns:a16="http://schemas.microsoft.com/office/drawing/2014/main" id="{69D54487-F789-7C10-1FF5-C05BDF749A7B}"/>
              </a:ext>
            </a:extLst>
          </p:cNvPr>
          <p:cNvSpPr>
            <a:spLocks noGrp="1"/>
          </p:cNvSpPr>
          <p:nvPr>
            <p:ph sz="quarter" idx="4"/>
          </p:nvPr>
        </p:nvSpPr>
        <p:spPr>
          <a:xfrm>
            <a:off x="6172200" y="2505075"/>
            <a:ext cx="5183188"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7" name="Datumsplatzhalter 6">
            <a:extLst>
              <a:ext uri="{FF2B5EF4-FFF2-40B4-BE49-F238E27FC236}">
                <a16:creationId xmlns:a16="http://schemas.microsoft.com/office/drawing/2014/main" id="{E35E69C9-7C56-162D-50FD-8B561E529F50}"/>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8" name="Fußzeilenplatzhalter 7">
            <a:extLst>
              <a:ext uri="{FF2B5EF4-FFF2-40B4-BE49-F238E27FC236}">
                <a16:creationId xmlns:a16="http://schemas.microsoft.com/office/drawing/2014/main" id="{12F68099-02D8-0D4C-B14E-0FF758B1E1A2}"/>
              </a:ext>
            </a:extLst>
          </p:cNvPr>
          <p:cNvSpPr>
            <a:spLocks noGrp="1"/>
          </p:cNvSpPr>
          <p:nvPr>
            <p:ph type="ftr" sz="quarter" idx="11"/>
          </p:nvPr>
        </p:nvSpPr>
        <p:spPr/>
        <p:txBody>
          <a:bodyPr/>
          <a:lstStyle/>
          <a:p>
            <a:endParaRPr lang="de-AT"/>
          </a:p>
        </p:txBody>
      </p:sp>
      <p:sp>
        <p:nvSpPr>
          <p:cNvPr id="9" name="Foliennummernplatzhalter 8">
            <a:extLst>
              <a:ext uri="{FF2B5EF4-FFF2-40B4-BE49-F238E27FC236}">
                <a16:creationId xmlns:a16="http://schemas.microsoft.com/office/drawing/2014/main" id="{10F4BCBF-60F7-278B-DCA5-0624117FE5A6}"/>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2800300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D196CCC-829E-7489-FC03-4DB7EDCCFD46}"/>
              </a:ext>
            </a:extLst>
          </p:cNvPr>
          <p:cNvSpPr>
            <a:spLocks noGrp="1"/>
          </p:cNvSpPr>
          <p:nvPr>
            <p:ph type="title"/>
          </p:nvPr>
        </p:nvSpPr>
        <p:spPr/>
        <p:txBody>
          <a:bodyPr/>
          <a:lstStyle/>
          <a:p>
            <a:r>
              <a:rPr lang="de-DE"/>
              <a:t>Mastertitelformat bearbeiten</a:t>
            </a:r>
            <a:endParaRPr lang="de-AT"/>
          </a:p>
        </p:txBody>
      </p:sp>
      <p:sp>
        <p:nvSpPr>
          <p:cNvPr id="3" name="Datumsplatzhalter 2">
            <a:extLst>
              <a:ext uri="{FF2B5EF4-FFF2-40B4-BE49-F238E27FC236}">
                <a16:creationId xmlns:a16="http://schemas.microsoft.com/office/drawing/2014/main" id="{C231393D-3DAD-7365-7FBD-B6D01BA8B4EB}"/>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4" name="Fußzeilenplatzhalter 3">
            <a:extLst>
              <a:ext uri="{FF2B5EF4-FFF2-40B4-BE49-F238E27FC236}">
                <a16:creationId xmlns:a16="http://schemas.microsoft.com/office/drawing/2014/main" id="{D5F6C3B3-0DD1-E674-B759-20E2A214FF49}"/>
              </a:ext>
            </a:extLst>
          </p:cNvPr>
          <p:cNvSpPr>
            <a:spLocks noGrp="1"/>
          </p:cNvSpPr>
          <p:nvPr>
            <p:ph type="ftr" sz="quarter" idx="11"/>
          </p:nvPr>
        </p:nvSpPr>
        <p:spPr/>
        <p:txBody>
          <a:bodyPr/>
          <a:lstStyle/>
          <a:p>
            <a:endParaRPr lang="de-AT"/>
          </a:p>
        </p:txBody>
      </p:sp>
      <p:sp>
        <p:nvSpPr>
          <p:cNvPr id="5" name="Foliennummernplatzhalter 4">
            <a:extLst>
              <a:ext uri="{FF2B5EF4-FFF2-40B4-BE49-F238E27FC236}">
                <a16:creationId xmlns:a16="http://schemas.microsoft.com/office/drawing/2014/main" id="{CAD05A6A-2C61-2AB1-8710-1A3BCE76A536}"/>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1651240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E41B7FB8-6968-CA1F-AE41-9F618C4E0973}"/>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3" name="Fußzeilenplatzhalter 2">
            <a:extLst>
              <a:ext uri="{FF2B5EF4-FFF2-40B4-BE49-F238E27FC236}">
                <a16:creationId xmlns:a16="http://schemas.microsoft.com/office/drawing/2014/main" id="{88077C93-76D9-A204-941C-CE0750DF4878}"/>
              </a:ext>
            </a:extLst>
          </p:cNvPr>
          <p:cNvSpPr>
            <a:spLocks noGrp="1"/>
          </p:cNvSpPr>
          <p:nvPr>
            <p:ph type="ftr" sz="quarter" idx="11"/>
          </p:nvPr>
        </p:nvSpPr>
        <p:spPr/>
        <p:txBody>
          <a:bodyPr/>
          <a:lstStyle/>
          <a:p>
            <a:endParaRPr lang="de-AT"/>
          </a:p>
        </p:txBody>
      </p:sp>
      <p:sp>
        <p:nvSpPr>
          <p:cNvPr id="4" name="Foliennummernplatzhalter 3">
            <a:extLst>
              <a:ext uri="{FF2B5EF4-FFF2-40B4-BE49-F238E27FC236}">
                <a16:creationId xmlns:a16="http://schemas.microsoft.com/office/drawing/2014/main" id="{72B6712B-C289-8D26-D612-C3CFF255E549}"/>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1359079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52989E7-1BBA-A7B0-8A17-2675AC616774}"/>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de-AT"/>
          </a:p>
        </p:txBody>
      </p:sp>
      <p:sp>
        <p:nvSpPr>
          <p:cNvPr id="3" name="Inhaltsplatzhalter 2">
            <a:extLst>
              <a:ext uri="{FF2B5EF4-FFF2-40B4-BE49-F238E27FC236}">
                <a16:creationId xmlns:a16="http://schemas.microsoft.com/office/drawing/2014/main" id="{569F16BE-6B1B-809B-71FE-865E8B8A9A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Textplatzhalter 3">
            <a:extLst>
              <a:ext uri="{FF2B5EF4-FFF2-40B4-BE49-F238E27FC236}">
                <a16:creationId xmlns:a16="http://schemas.microsoft.com/office/drawing/2014/main" id="{CAD6A2B8-4BA6-770B-EBD6-CE8022AC61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02129ADF-C27C-542D-78B8-6F48E3C4878A}"/>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6" name="Fußzeilenplatzhalter 5">
            <a:extLst>
              <a:ext uri="{FF2B5EF4-FFF2-40B4-BE49-F238E27FC236}">
                <a16:creationId xmlns:a16="http://schemas.microsoft.com/office/drawing/2014/main" id="{D95C59E1-9493-3E17-E3C8-11CBFCC2A7AD}"/>
              </a:ext>
            </a:extLst>
          </p:cNvPr>
          <p:cNvSpPr>
            <a:spLocks noGrp="1"/>
          </p:cNvSpPr>
          <p:nvPr>
            <p:ph type="ftr" sz="quarter" idx="11"/>
          </p:nvPr>
        </p:nvSpPr>
        <p:spPr/>
        <p:txBody>
          <a:bodyPr/>
          <a:lstStyle/>
          <a:p>
            <a:endParaRPr lang="de-AT"/>
          </a:p>
        </p:txBody>
      </p:sp>
      <p:sp>
        <p:nvSpPr>
          <p:cNvPr id="7" name="Foliennummernplatzhalter 6">
            <a:extLst>
              <a:ext uri="{FF2B5EF4-FFF2-40B4-BE49-F238E27FC236}">
                <a16:creationId xmlns:a16="http://schemas.microsoft.com/office/drawing/2014/main" id="{6665AD62-10F5-A6E9-F690-8E08795CB464}"/>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734761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E03CEB-757E-B72E-7935-B95075D535B0}"/>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de-AT"/>
          </a:p>
        </p:txBody>
      </p:sp>
      <p:sp>
        <p:nvSpPr>
          <p:cNvPr id="3" name="Bildplatzhalter 2">
            <a:extLst>
              <a:ext uri="{FF2B5EF4-FFF2-40B4-BE49-F238E27FC236}">
                <a16:creationId xmlns:a16="http://schemas.microsoft.com/office/drawing/2014/main" id="{ACF4E52B-FFA9-BBDC-7F6D-CB7566614A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AT"/>
          </a:p>
        </p:txBody>
      </p:sp>
      <p:sp>
        <p:nvSpPr>
          <p:cNvPr id="4" name="Textplatzhalter 3">
            <a:extLst>
              <a:ext uri="{FF2B5EF4-FFF2-40B4-BE49-F238E27FC236}">
                <a16:creationId xmlns:a16="http://schemas.microsoft.com/office/drawing/2014/main" id="{5D9F6741-08D8-69F2-4A92-C35B3FFD48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1475DA5C-71E2-EDC9-EB5F-8A582A3B2856}"/>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6" name="Fußzeilenplatzhalter 5">
            <a:extLst>
              <a:ext uri="{FF2B5EF4-FFF2-40B4-BE49-F238E27FC236}">
                <a16:creationId xmlns:a16="http://schemas.microsoft.com/office/drawing/2014/main" id="{9C2E2F4E-A46E-5C60-EF6A-0E60051C1682}"/>
              </a:ext>
            </a:extLst>
          </p:cNvPr>
          <p:cNvSpPr>
            <a:spLocks noGrp="1"/>
          </p:cNvSpPr>
          <p:nvPr>
            <p:ph type="ftr" sz="quarter" idx="11"/>
          </p:nvPr>
        </p:nvSpPr>
        <p:spPr/>
        <p:txBody>
          <a:bodyPr/>
          <a:lstStyle/>
          <a:p>
            <a:endParaRPr lang="de-AT"/>
          </a:p>
        </p:txBody>
      </p:sp>
      <p:sp>
        <p:nvSpPr>
          <p:cNvPr id="7" name="Foliennummernplatzhalter 6">
            <a:extLst>
              <a:ext uri="{FF2B5EF4-FFF2-40B4-BE49-F238E27FC236}">
                <a16:creationId xmlns:a16="http://schemas.microsoft.com/office/drawing/2014/main" id="{70504022-16C2-386F-2CA5-2810B7AA68AA}"/>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924383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AD00F26-249C-16A3-D4D5-04E2AC3FD84F}"/>
              </a:ext>
            </a:extLst>
          </p:cNvPr>
          <p:cNvSpPr>
            <a:spLocks noGrp="1"/>
          </p:cNvSpPr>
          <p:nvPr>
            <p:ph type="title"/>
          </p:nvPr>
        </p:nvSpPr>
        <p:spPr/>
        <p:txBody>
          <a:bodyPr/>
          <a:lstStyle/>
          <a:p>
            <a:r>
              <a:rPr lang="de-DE"/>
              <a:t>Mastertitelformat bearbeiten</a:t>
            </a:r>
            <a:endParaRPr lang="de-AT"/>
          </a:p>
        </p:txBody>
      </p:sp>
      <p:sp>
        <p:nvSpPr>
          <p:cNvPr id="3" name="Vertikaler Textplatzhalter 2">
            <a:extLst>
              <a:ext uri="{FF2B5EF4-FFF2-40B4-BE49-F238E27FC236}">
                <a16:creationId xmlns:a16="http://schemas.microsoft.com/office/drawing/2014/main" id="{0DD9AE04-889D-FACC-FF94-12CD73DC0EFF}"/>
              </a:ext>
            </a:extLst>
          </p:cNvPr>
          <p:cNvSpPr>
            <a:spLocks noGrp="1"/>
          </p:cNvSpPr>
          <p:nvPr>
            <p:ph type="body" orient="vert" idx="1"/>
          </p:nvPr>
        </p:nvSpPr>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a:extLst>
              <a:ext uri="{FF2B5EF4-FFF2-40B4-BE49-F238E27FC236}">
                <a16:creationId xmlns:a16="http://schemas.microsoft.com/office/drawing/2014/main" id="{EEF6BC98-CFB4-6ADE-6514-86162B79138E}"/>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C43C1113-FDB6-730A-BDF7-0C2EC5D2F041}"/>
              </a:ext>
            </a:extLst>
          </p:cNvPr>
          <p:cNvSpPr>
            <a:spLocks noGrp="1"/>
          </p:cNvSpPr>
          <p:nvPr>
            <p:ph type="ftr" sz="quarter" idx="11"/>
          </p:nvPr>
        </p:nvSpPr>
        <p:spPr/>
        <p:txBody>
          <a:bodyPr/>
          <a:lstStyle/>
          <a:p>
            <a:endParaRPr lang="de-AT"/>
          </a:p>
        </p:txBody>
      </p:sp>
      <p:sp>
        <p:nvSpPr>
          <p:cNvPr id="6" name="Foliennummernplatzhalter 5">
            <a:extLst>
              <a:ext uri="{FF2B5EF4-FFF2-40B4-BE49-F238E27FC236}">
                <a16:creationId xmlns:a16="http://schemas.microsoft.com/office/drawing/2014/main" id="{82BC97F3-4F23-F550-8125-D9D04C84CE6F}"/>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2132441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a:extLst>
              <a:ext uri="{FF2B5EF4-FFF2-40B4-BE49-F238E27FC236}">
                <a16:creationId xmlns:a16="http://schemas.microsoft.com/office/drawing/2014/main" id="{41B29B4F-3A46-5324-1419-5B249AA07B64}"/>
              </a:ext>
            </a:extLst>
          </p:cNvPr>
          <p:cNvSpPr>
            <a:spLocks noGrp="1"/>
          </p:cNvSpPr>
          <p:nvPr>
            <p:ph type="title" orient="vert"/>
          </p:nvPr>
        </p:nvSpPr>
        <p:spPr>
          <a:xfrm>
            <a:off x="8724900" y="365125"/>
            <a:ext cx="2628900" cy="5811838"/>
          </a:xfrm>
        </p:spPr>
        <p:txBody>
          <a:bodyPr vert="eaVert"/>
          <a:lstStyle/>
          <a:p>
            <a:r>
              <a:rPr lang="de-DE"/>
              <a:t>Mastertitelformat bearbeiten</a:t>
            </a:r>
            <a:endParaRPr lang="de-AT"/>
          </a:p>
        </p:txBody>
      </p:sp>
      <p:sp>
        <p:nvSpPr>
          <p:cNvPr id="3" name="Vertikaler Textplatzhalter 2">
            <a:extLst>
              <a:ext uri="{FF2B5EF4-FFF2-40B4-BE49-F238E27FC236}">
                <a16:creationId xmlns:a16="http://schemas.microsoft.com/office/drawing/2014/main" id="{58D1DB90-9481-DFFE-E181-BFC3184E1D86}"/>
              </a:ext>
            </a:extLst>
          </p:cNvPr>
          <p:cNvSpPr>
            <a:spLocks noGrp="1"/>
          </p:cNvSpPr>
          <p:nvPr>
            <p:ph type="body" orient="vert" idx="1"/>
          </p:nvPr>
        </p:nvSpPr>
        <p:spPr>
          <a:xfrm>
            <a:off x="838200" y="365125"/>
            <a:ext cx="7734300" cy="5811838"/>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a:extLst>
              <a:ext uri="{FF2B5EF4-FFF2-40B4-BE49-F238E27FC236}">
                <a16:creationId xmlns:a16="http://schemas.microsoft.com/office/drawing/2014/main" id="{2AC761E6-B8E9-24DD-B1D2-FC2046E89637}"/>
              </a:ext>
            </a:extLst>
          </p:cNvPr>
          <p:cNvSpPr>
            <a:spLocks noGrp="1"/>
          </p:cNvSpPr>
          <p:nvPr>
            <p:ph type="dt" sz="half" idx="10"/>
          </p:nvPr>
        </p:nvSpPr>
        <p:spPr/>
        <p:txBody>
          <a:body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7FACE5B5-A566-F8BA-8425-A90A49759E75}"/>
              </a:ext>
            </a:extLst>
          </p:cNvPr>
          <p:cNvSpPr>
            <a:spLocks noGrp="1"/>
          </p:cNvSpPr>
          <p:nvPr>
            <p:ph type="ftr" sz="quarter" idx="11"/>
          </p:nvPr>
        </p:nvSpPr>
        <p:spPr/>
        <p:txBody>
          <a:bodyPr/>
          <a:lstStyle/>
          <a:p>
            <a:endParaRPr lang="de-AT"/>
          </a:p>
        </p:txBody>
      </p:sp>
      <p:sp>
        <p:nvSpPr>
          <p:cNvPr id="6" name="Foliennummernplatzhalter 5">
            <a:extLst>
              <a:ext uri="{FF2B5EF4-FFF2-40B4-BE49-F238E27FC236}">
                <a16:creationId xmlns:a16="http://schemas.microsoft.com/office/drawing/2014/main" id="{A3C5F80B-219E-6200-EC44-44026117563F}"/>
              </a:ext>
            </a:extLst>
          </p:cNvPr>
          <p:cNvSpPr>
            <a:spLocks noGrp="1"/>
          </p:cNvSpPr>
          <p:nvPr>
            <p:ph type="sldNum" sz="quarter" idx="12"/>
          </p:nvPr>
        </p:nvSpPr>
        <p:spPr/>
        <p:txBody>
          <a:bodyPr/>
          <a:lstStyle/>
          <a:p>
            <a:fld id="{A38A2457-2B52-4EA1-A961-799F2968D70D}" type="slidenum">
              <a:rPr lang="de-AT" smtClean="0"/>
              <a:t>‹Nr.›</a:t>
            </a:fld>
            <a:endParaRPr lang="de-AT"/>
          </a:p>
        </p:txBody>
      </p:sp>
    </p:spTree>
    <p:extLst>
      <p:ext uri="{BB962C8B-B14F-4D97-AF65-F5344CB8AC3E}">
        <p14:creationId xmlns:p14="http://schemas.microsoft.com/office/powerpoint/2010/main" val="4047751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p:cSld name="Title">
    <p:spTree>
      <p:nvGrpSpPr>
        <p:cNvPr id="1" name="Shape 50"/>
        <p:cNvGrpSpPr/>
        <p:nvPr/>
      </p:nvGrpSpPr>
      <p:grpSpPr>
        <a:xfrm>
          <a:off x="0" y="0"/>
          <a:ext cx="0" cy="0"/>
          <a:chOff x="0" y="0"/>
          <a:chExt cx="0" cy="0"/>
        </a:xfrm>
      </p:grpSpPr>
      <p:sp>
        <p:nvSpPr>
          <p:cNvPr id="51" name="Google Shape;51;p13"/>
          <p:cNvSpPr txBox="1">
            <a:spLocks noGrp="1"/>
          </p:cNvSpPr>
          <p:nvPr>
            <p:ph type="body" idx="1"/>
          </p:nvPr>
        </p:nvSpPr>
        <p:spPr>
          <a:xfrm>
            <a:off x="600671" y="5929931"/>
            <a:ext cx="10985600" cy="318400"/>
          </a:xfrm>
          <a:prstGeom prst="rect">
            <a:avLst/>
          </a:prstGeom>
          <a:noFill/>
          <a:ln>
            <a:noFill/>
          </a:ln>
        </p:spPr>
        <p:txBody>
          <a:bodyPr spcFirstLastPara="1" wrap="square" lIns="17150" tIns="17150" rIns="17150" bIns="17150" anchor="t" anchorCtr="0">
            <a:normAutofit/>
          </a:bodyPr>
          <a:lstStyle>
            <a:lvl1pPr marL="609585" lvl="0" indent="-372524" algn="l">
              <a:lnSpc>
                <a:spcPct val="100000"/>
              </a:lnSpc>
              <a:spcBef>
                <a:spcPts val="2933"/>
              </a:spcBef>
              <a:spcAft>
                <a:spcPts val="0"/>
              </a:spcAft>
              <a:buClr>
                <a:srgbClr val="000000"/>
              </a:buClr>
              <a:buSzPts val="800"/>
              <a:buChar char="●"/>
              <a:defRPr/>
            </a:lvl1pPr>
            <a:lvl2pPr marL="1219170" lvl="1" indent="-372524" algn="l">
              <a:lnSpc>
                <a:spcPct val="100000"/>
              </a:lnSpc>
              <a:spcBef>
                <a:spcPts val="2933"/>
              </a:spcBef>
              <a:spcAft>
                <a:spcPts val="0"/>
              </a:spcAft>
              <a:buClr>
                <a:srgbClr val="000000"/>
              </a:buClr>
              <a:buSzPts val="800"/>
              <a:buChar char="○"/>
              <a:defRPr/>
            </a:lvl2pPr>
            <a:lvl3pPr marL="1828754" lvl="2" indent="-372524" algn="l">
              <a:lnSpc>
                <a:spcPct val="100000"/>
              </a:lnSpc>
              <a:spcBef>
                <a:spcPts val="2933"/>
              </a:spcBef>
              <a:spcAft>
                <a:spcPts val="0"/>
              </a:spcAft>
              <a:buClr>
                <a:srgbClr val="000000"/>
              </a:buClr>
              <a:buSzPts val="800"/>
              <a:buChar char="■"/>
              <a:defRPr/>
            </a:lvl3pPr>
            <a:lvl4pPr marL="2438339" lvl="3" indent="-372524" algn="l">
              <a:lnSpc>
                <a:spcPct val="100000"/>
              </a:lnSpc>
              <a:spcBef>
                <a:spcPts val="2933"/>
              </a:spcBef>
              <a:spcAft>
                <a:spcPts val="0"/>
              </a:spcAft>
              <a:buClr>
                <a:srgbClr val="000000"/>
              </a:buClr>
              <a:buSzPts val="800"/>
              <a:buChar char="●"/>
              <a:defRPr/>
            </a:lvl4pPr>
            <a:lvl5pPr marL="3047924" lvl="4" indent="-372524" algn="l">
              <a:lnSpc>
                <a:spcPct val="100000"/>
              </a:lnSpc>
              <a:spcBef>
                <a:spcPts val="2933"/>
              </a:spcBef>
              <a:spcAft>
                <a:spcPts val="0"/>
              </a:spcAft>
              <a:buClr>
                <a:srgbClr val="000000"/>
              </a:buClr>
              <a:buSzPts val="800"/>
              <a:buChar char="○"/>
              <a:defRPr/>
            </a:lvl5pPr>
            <a:lvl6pPr marL="3657509" lvl="5" indent="-372524" algn="l">
              <a:lnSpc>
                <a:spcPct val="100000"/>
              </a:lnSpc>
              <a:spcBef>
                <a:spcPts val="2933"/>
              </a:spcBef>
              <a:spcAft>
                <a:spcPts val="0"/>
              </a:spcAft>
              <a:buClr>
                <a:srgbClr val="000000"/>
              </a:buClr>
              <a:buSzPts val="800"/>
              <a:buChar char="■"/>
              <a:defRPr/>
            </a:lvl6pPr>
            <a:lvl7pPr marL="4267093" lvl="6" indent="-372524" algn="l">
              <a:lnSpc>
                <a:spcPct val="100000"/>
              </a:lnSpc>
              <a:spcBef>
                <a:spcPts val="2933"/>
              </a:spcBef>
              <a:spcAft>
                <a:spcPts val="0"/>
              </a:spcAft>
              <a:buClr>
                <a:srgbClr val="000000"/>
              </a:buClr>
              <a:buSzPts val="800"/>
              <a:buChar char="●"/>
              <a:defRPr/>
            </a:lvl7pPr>
            <a:lvl8pPr marL="4876678" lvl="7" indent="-372524" algn="l">
              <a:lnSpc>
                <a:spcPct val="100000"/>
              </a:lnSpc>
              <a:spcBef>
                <a:spcPts val="2933"/>
              </a:spcBef>
              <a:spcAft>
                <a:spcPts val="0"/>
              </a:spcAft>
              <a:buClr>
                <a:srgbClr val="000000"/>
              </a:buClr>
              <a:buSzPts val="800"/>
              <a:buChar char="○"/>
              <a:defRPr/>
            </a:lvl8pPr>
            <a:lvl9pPr marL="5486263" lvl="8" indent="-372524" algn="l">
              <a:lnSpc>
                <a:spcPct val="100000"/>
              </a:lnSpc>
              <a:spcBef>
                <a:spcPts val="2933"/>
              </a:spcBef>
              <a:spcAft>
                <a:spcPts val="0"/>
              </a:spcAft>
              <a:buClr>
                <a:srgbClr val="000000"/>
              </a:buClr>
              <a:buSzPts val="800"/>
              <a:buChar char="■"/>
              <a:defRPr/>
            </a:lvl9pPr>
          </a:lstStyle>
          <a:p>
            <a:endParaRPr/>
          </a:p>
        </p:txBody>
      </p:sp>
      <p:sp>
        <p:nvSpPr>
          <p:cNvPr id="52" name="Google Shape;52;p13"/>
          <p:cNvSpPr txBox="1">
            <a:spLocks noGrp="1"/>
          </p:cNvSpPr>
          <p:nvPr>
            <p:ph type="title"/>
          </p:nvPr>
        </p:nvSpPr>
        <p:spPr>
          <a:xfrm>
            <a:off x="603248" y="1287496"/>
            <a:ext cx="10985600" cy="2324000"/>
          </a:xfrm>
          <a:prstGeom prst="rect">
            <a:avLst/>
          </a:prstGeom>
          <a:noFill/>
          <a:ln>
            <a:noFill/>
          </a:ln>
        </p:spPr>
        <p:txBody>
          <a:bodyPr spcFirstLastPara="1" wrap="square" lIns="19050" tIns="19050" rIns="19050" bIns="19050" anchor="b" anchorCtr="0">
            <a:normAutofit/>
          </a:bodyPr>
          <a:lstStyle>
            <a:lvl1pPr lvl="0" algn="l">
              <a:lnSpc>
                <a:spcPct val="80000"/>
              </a:lnSpc>
              <a:spcBef>
                <a:spcPts val="0"/>
              </a:spcBef>
              <a:spcAft>
                <a:spcPts val="0"/>
              </a:spcAft>
              <a:buClr>
                <a:srgbClr val="000000"/>
              </a:buClr>
              <a:buSzPts val="4400"/>
              <a:buFont typeface="Helvetica Neue"/>
              <a:buNone/>
              <a:defRPr sz="5867" b="1">
                <a:latin typeface="Helvetica Neue"/>
                <a:ea typeface="Helvetica Neue"/>
                <a:cs typeface="Helvetica Neue"/>
                <a:sym typeface="Helvetica Neue"/>
              </a:defRPr>
            </a:lvl1pPr>
            <a:lvl2pPr lvl="1" algn="ctr">
              <a:lnSpc>
                <a:spcPct val="100000"/>
              </a:lnSpc>
              <a:spcBef>
                <a:spcPts val="0"/>
              </a:spcBef>
              <a:spcAft>
                <a:spcPts val="0"/>
              </a:spcAft>
              <a:buClr>
                <a:srgbClr val="000000"/>
              </a:buClr>
              <a:buSzPts val="700"/>
              <a:buNone/>
              <a:defRPr/>
            </a:lvl2pPr>
            <a:lvl3pPr lvl="2" algn="ctr">
              <a:lnSpc>
                <a:spcPct val="100000"/>
              </a:lnSpc>
              <a:spcBef>
                <a:spcPts val="0"/>
              </a:spcBef>
              <a:spcAft>
                <a:spcPts val="0"/>
              </a:spcAft>
              <a:buClr>
                <a:srgbClr val="000000"/>
              </a:buClr>
              <a:buSzPts val="700"/>
              <a:buNone/>
              <a:defRPr/>
            </a:lvl3pPr>
            <a:lvl4pPr lvl="3" algn="ctr">
              <a:lnSpc>
                <a:spcPct val="100000"/>
              </a:lnSpc>
              <a:spcBef>
                <a:spcPts val="0"/>
              </a:spcBef>
              <a:spcAft>
                <a:spcPts val="0"/>
              </a:spcAft>
              <a:buClr>
                <a:srgbClr val="000000"/>
              </a:buClr>
              <a:buSzPts val="700"/>
              <a:buNone/>
              <a:defRPr/>
            </a:lvl4pPr>
            <a:lvl5pPr lvl="4" algn="ctr">
              <a:lnSpc>
                <a:spcPct val="100000"/>
              </a:lnSpc>
              <a:spcBef>
                <a:spcPts val="0"/>
              </a:spcBef>
              <a:spcAft>
                <a:spcPts val="0"/>
              </a:spcAft>
              <a:buClr>
                <a:srgbClr val="000000"/>
              </a:buClr>
              <a:buSzPts val="700"/>
              <a:buNone/>
              <a:defRPr/>
            </a:lvl5pPr>
            <a:lvl6pPr lvl="5" algn="ctr">
              <a:lnSpc>
                <a:spcPct val="100000"/>
              </a:lnSpc>
              <a:spcBef>
                <a:spcPts val="0"/>
              </a:spcBef>
              <a:spcAft>
                <a:spcPts val="0"/>
              </a:spcAft>
              <a:buClr>
                <a:srgbClr val="000000"/>
              </a:buClr>
              <a:buSzPts val="700"/>
              <a:buNone/>
              <a:defRPr/>
            </a:lvl6pPr>
            <a:lvl7pPr lvl="6" algn="ctr">
              <a:lnSpc>
                <a:spcPct val="100000"/>
              </a:lnSpc>
              <a:spcBef>
                <a:spcPts val="0"/>
              </a:spcBef>
              <a:spcAft>
                <a:spcPts val="0"/>
              </a:spcAft>
              <a:buClr>
                <a:srgbClr val="000000"/>
              </a:buClr>
              <a:buSzPts val="700"/>
              <a:buNone/>
              <a:defRPr/>
            </a:lvl7pPr>
            <a:lvl8pPr lvl="7" algn="ctr">
              <a:lnSpc>
                <a:spcPct val="100000"/>
              </a:lnSpc>
              <a:spcBef>
                <a:spcPts val="0"/>
              </a:spcBef>
              <a:spcAft>
                <a:spcPts val="0"/>
              </a:spcAft>
              <a:buClr>
                <a:srgbClr val="000000"/>
              </a:buClr>
              <a:buSzPts val="700"/>
              <a:buNone/>
              <a:defRPr/>
            </a:lvl8pPr>
            <a:lvl9pPr lvl="8" algn="ctr">
              <a:lnSpc>
                <a:spcPct val="100000"/>
              </a:lnSpc>
              <a:spcBef>
                <a:spcPts val="0"/>
              </a:spcBef>
              <a:spcAft>
                <a:spcPts val="0"/>
              </a:spcAft>
              <a:buClr>
                <a:srgbClr val="000000"/>
              </a:buClr>
              <a:buSzPts val="700"/>
              <a:buNone/>
              <a:defRPr/>
            </a:lvl9pPr>
          </a:lstStyle>
          <a:p>
            <a:endParaRPr/>
          </a:p>
        </p:txBody>
      </p:sp>
      <p:sp>
        <p:nvSpPr>
          <p:cNvPr id="53" name="Google Shape;53;p13"/>
          <p:cNvSpPr txBox="1">
            <a:spLocks noGrp="1"/>
          </p:cNvSpPr>
          <p:nvPr>
            <p:ph type="body" idx="2"/>
          </p:nvPr>
        </p:nvSpPr>
        <p:spPr>
          <a:xfrm>
            <a:off x="600671" y="3611595"/>
            <a:ext cx="10985600" cy="952400"/>
          </a:xfrm>
          <a:prstGeom prst="rect">
            <a:avLst/>
          </a:prstGeom>
          <a:noFill/>
          <a:ln>
            <a:noFill/>
          </a:ln>
        </p:spPr>
        <p:txBody>
          <a:bodyPr spcFirstLastPara="1" wrap="square" lIns="19050" tIns="19050" rIns="19050" bIns="19050" anchor="t" anchorCtr="0">
            <a:normAutofit/>
          </a:bodyPr>
          <a:lstStyle>
            <a:lvl1pPr marL="609585" lvl="0" indent="-304792" algn="l">
              <a:lnSpc>
                <a:spcPct val="100000"/>
              </a:lnSpc>
              <a:spcBef>
                <a:spcPts val="0"/>
              </a:spcBef>
              <a:spcAft>
                <a:spcPts val="0"/>
              </a:spcAft>
              <a:buClr>
                <a:srgbClr val="000000"/>
              </a:buClr>
              <a:buSzPts val="2100"/>
              <a:buFont typeface="Helvetica Neue"/>
              <a:buNone/>
              <a:defRPr sz="2800" b="1"/>
            </a:lvl1pPr>
            <a:lvl2pPr marL="1219170" lvl="1" indent="-304792" algn="l">
              <a:lnSpc>
                <a:spcPct val="100000"/>
              </a:lnSpc>
              <a:spcBef>
                <a:spcPts val="0"/>
              </a:spcBef>
              <a:spcAft>
                <a:spcPts val="0"/>
              </a:spcAft>
              <a:buClr>
                <a:srgbClr val="000000"/>
              </a:buClr>
              <a:buSzPts val="2100"/>
              <a:buFont typeface="Helvetica Neue"/>
              <a:buNone/>
              <a:defRPr sz="2800" b="1"/>
            </a:lvl2pPr>
            <a:lvl3pPr marL="1828754" lvl="2" indent="-304792" algn="l">
              <a:lnSpc>
                <a:spcPct val="100000"/>
              </a:lnSpc>
              <a:spcBef>
                <a:spcPts val="0"/>
              </a:spcBef>
              <a:spcAft>
                <a:spcPts val="0"/>
              </a:spcAft>
              <a:buClr>
                <a:srgbClr val="000000"/>
              </a:buClr>
              <a:buSzPts val="2100"/>
              <a:buFont typeface="Helvetica Neue"/>
              <a:buNone/>
              <a:defRPr sz="2800" b="1"/>
            </a:lvl3pPr>
            <a:lvl4pPr marL="2438339" lvl="3" indent="-304792" algn="l">
              <a:lnSpc>
                <a:spcPct val="100000"/>
              </a:lnSpc>
              <a:spcBef>
                <a:spcPts val="0"/>
              </a:spcBef>
              <a:spcAft>
                <a:spcPts val="0"/>
              </a:spcAft>
              <a:buClr>
                <a:srgbClr val="000000"/>
              </a:buClr>
              <a:buSzPts val="2100"/>
              <a:buFont typeface="Helvetica Neue"/>
              <a:buNone/>
              <a:defRPr sz="2800" b="1"/>
            </a:lvl4pPr>
            <a:lvl5pPr marL="3047924" lvl="4" indent="-304792" algn="l">
              <a:lnSpc>
                <a:spcPct val="100000"/>
              </a:lnSpc>
              <a:spcBef>
                <a:spcPts val="0"/>
              </a:spcBef>
              <a:spcAft>
                <a:spcPts val="0"/>
              </a:spcAft>
              <a:buClr>
                <a:srgbClr val="000000"/>
              </a:buClr>
              <a:buSzPts val="2100"/>
              <a:buFont typeface="Helvetica Neue"/>
              <a:buNone/>
              <a:defRPr sz="2800" b="1"/>
            </a:lvl5pPr>
            <a:lvl6pPr marL="3657509" lvl="5" indent="-372524" algn="l">
              <a:lnSpc>
                <a:spcPct val="100000"/>
              </a:lnSpc>
              <a:spcBef>
                <a:spcPts val="2933"/>
              </a:spcBef>
              <a:spcAft>
                <a:spcPts val="0"/>
              </a:spcAft>
              <a:buClr>
                <a:srgbClr val="000000"/>
              </a:buClr>
              <a:buSzPts val="800"/>
              <a:buChar char="■"/>
              <a:defRPr/>
            </a:lvl6pPr>
            <a:lvl7pPr marL="4267093" lvl="6" indent="-372524" algn="l">
              <a:lnSpc>
                <a:spcPct val="100000"/>
              </a:lnSpc>
              <a:spcBef>
                <a:spcPts val="2933"/>
              </a:spcBef>
              <a:spcAft>
                <a:spcPts val="0"/>
              </a:spcAft>
              <a:buClr>
                <a:srgbClr val="000000"/>
              </a:buClr>
              <a:buSzPts val="800"/>
              <a:buChar char="●"/>
              <a:defRPr/>
            </a:lvl7pPr>
            <a:lvl8pPr marL="4876678" lvl="7" indent="-372524" algn="l">
              <a:lnSpc>
                <a:spcPct val="100000"/>
              </a:lnSpc>
              <a:spcBef>
                <a:spcPts val="2933"/>
              </a:spcBef>
              <a:spcAft>
                <a:spcPts val="0"/>
              </a:spcAft>
              <a:buClr>
                <a:srgbClr val="000000"/>
              </a:buClr>
              <a:buSzPts val="800"/>
              <a:buChar char="○"/>
              <a:defRPr/>
            </a:lvl8pPr>
            <a:lvl9pPr marL="5486263" lvl="8" indent="-372524" algn="l">
              <a:lnSpc>
                <a:spcPct val="100000"/>
              </a:lnSpc>
              <a:spcBef>
                <a:spcPts val="2933"/>
              </a:spcBef>
              <a:spcAft>
                <a:spcPts val="0"/>
              </a:spcAft>
              <a:buClr>
                <a:srgbClr val="000000"/>
              </a:buClr>
              <a:buSzPts val="800"/>
              <a:buChar char="■"/>
              <a:defRPr/>
            </a:lvl9pPr>
          </a:lstStyle>
          <a:p>
            <a:endParaRPr/>
          </a:p>
        </p:txBody>
      </p:sp>
      <p:sp>
        <p:nvSpPr>
          <p:cNvPr id="54" name="Google Shape;54;p13"/>
          <p:cNvSpPr txBox="1">
            <a:spLocks noGrp="1"/>
          </p:cNvSpPr>
          <p:nvPr>
            <p:ph type="sldNum" idx="12"/>
          </p:nvPr>
        </p:nvSpPr>
        <p:spPr>
          <a:xfrm>
            <a:off x="6000749" y="6409698"/>
            <a:ext cx="184400" cy="325602"/>
          </a:xfrm>
          <a:prstGeom prst="rect">
            <a:avLst/>
          </a:prstGeom>
          <a:noFill/>
          <a:ln>
            <a:noFill/>
          </a:ln>
        </p:spPr>
        <p:txBody>
          <a:bodyPr spcFirstLastPara="1" wrap="square" lIns="19050" tIns="19050" rIns="19050" bIns="19050" anchor="b" anchorCtr="0">
            <a:spAutoFit/>
          </a:bodyPr>
          <a:lstStyle>
            <a:lvl1pPr marL="0" marR="0" lvl="0"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9pPr>
          </a:lstStyle>
          <a:p>
            <a:fld id="{00000000-1234-1234-1234-123412341234}" type="slidenum">
              <a:rPr lang="en-GB" smtClean="0"/>
              <a:pPr/>
              <a:t>‹Nr.›</a:t>
            </a:fld>
            <a:endParaRPr lang="en-GB" sz="1333">
              <a:latin typeface="Arial"/>
              <a:ea typeface="Arial"/>
              <a:cs typeface="Arial"/>
              <a:sym typeface="Arial"/>
            </a:endParaRPr>
          </a:p>
        </p:txBody>
      </p:sp>
    </p:spTree>
    <p:extLst>
      <p:ext uri="{BB962C8B-B14F-4D97-AF65-F5344CB8AC3E}">
        <p14:creationId xmlns:p14="http://schemas.microsoft.com/office/powerpoint/2010/main" val="1270204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1">
  <p:cSld name="Title 1">
    <p:spTree>
      <p:nvGrpSpPr>
        <p:cNvPr id="1" name="Shape 55"/>
        <p:cNvGrpSpPr/>
        <p:nvPr/>
      </p:nvGrpSpPr>
      <p:grpSpPr>
        <a:xfrm>
          <a:off x="0" y="0"/>
          <a:ext cx="0" cy="0"/>
          <a:chOff x="0" y="0"/>
          <a:chExt cx="0" cy="0"/>
        </a:xfrm>
      </p:grpSpPr>
      <p:sp>
        <p:nvSpPr>
          <p:cNvPr id="56" name="Google Shape;56;p14"/>
          <p:cNvSpPr txBox="1">
            <a:spLocks noGrp="1"/>
          </p:cNvSpPr>
          <p:nvPr>
            <p:ph type="body" idx="1"/>
          </p:nvPr>
        </p:nvSpPr>
        <p:spPr>
          <a:xfrm>
            <a:off x="600671" y="5929931"/>
            <a:ext cx="10985600" cy="318400"/>
          </a:xfrm>
          <a:prstGeom prst="rect">
            <a:avLst/>
          </a:prstGeom>
          <a:noFill/>
          <a:ln>
            <a:noFill/>
          </a:ln>
        </p:spPr>
        <p:txBody>
          <a:bodyPr spcFirstLastPara="1" wrap="square" lIns="17150" tIns="17150" rIns="17150" bIns="17150" anchor="t" anchorCtr="0">
            <a:normAutofit/>
          </a:bodyPr>
          <a:lstStyle>
            <a:lvl1pPr marL="609585" lvl="0" indent="-372524" algn="l">
              <a:lnSpc>
                <a:spcPct val="100000"/>
              </a:lnSpc>
              <a:spcBef>
                <a:spcPts val="2933"/>
              </a:spcBef>
              <a:spcAft>
                <a:spcPts val="0"/>
              </a:spcAft>
              <a:buClr>
                <a:srgbClr val="000000"/>
              </a:buClr>
              <a:buSzPts val="800"/>
              <a:buChar char="●"/>
              <a:defRPr/>
            </a:lvl1pPr>
            <a:lvl2pPr marL="1219170" lvl="1" indent="-372524" algn="l">
              <a:lnSpc>
                <a:spcPct val="100000"/>
              </a:lnSpc>
              <a:spcBef>
                <a:spcPts val="2933"/>
              </a:spcBef>
              <a:spcAft>
                <a:spcPts val="0"/>
              </a:spcAft>
              <a:buClr>
                <a:srgbClr val="000000"/>
              </a:buClr>
              <a:buSzPts val="800"/>
              <a:buChar char="○"/>
              <a:defRPr/>
            </a:lvl2pPr>
            <a:lvl3pPr marL="1828754" lvl="2" indent="-372524" algn="l">
              <a:lnSpc>
                <a:spcPct val="100000"/>
              </a:lnSpc>
              <a:spcBef>
                <a:spcPts val="2933"/>
              </a:spcBef>
              <a:spcAft>
                <a:spcPts val="0"/>
              </a:spcAft>
              <a:buClr>
                <a:srgbClr val="000000"/>
              </a:buClr>
              <a:buSzPts val="800"/>
              <a:buChar char="■"/>
              <a:defRPr/>
            </a:lvl3pPr>
            <a:lvl4pPr marL="2438339" lvl="3" indent="-372524" algn="l">
              <a:lnSpc>
                <a:spcPct val="100000"/>
              </a:lnSpc>
              <a:spcBef>
                <a:spcPts val="2933"/>
              </a:spcBef>
              <a:spcAft>
                <a:spcPts val="0"/>
              </a:spcAft>
              <a:buClr>
                <a:srgbClr val="000000"/>
              </a:buClr>
              <a:buSzPts val="800"/>
              <a:buChar char="●"/>
              <a:defRPr/>
            </a:lvl4pPr>
            <a:lvl5pPr marL="3047924" lvl="4" indent="-372524" algn="l">
              <a:lnSpc>
                <a:spcPct val="100000"/>
              </a:lnSpc>
              <a:spcBef>
                <a:spcPts val="2933"/>
              </a:spcBef>
              <a:spcAft>
                <a:spcPts val="0"/>
              </a:spcAft>
              <a:buClr>
                <a:srgbClr val="000000"/>
              </a:buClr>
              <a:buSzPts val="800"/>
              <a:buChar char="○"/>
              <a:defRPr/>
            </a:lvl5pPr>
            <a:lvl6pPr marL="3657509" lvl="5" indent="-372524" algn="l">
              <a:lnSpc>
                <a:spcPct val="100000"/>
              </a:lnSpc>
              <a:spcBef>
                <a:spcPts val="2933"/>
              </a:spcBef>
              <a:spcAft>
                <a:spcPts val="0"/>
              </a:spcAft>
              <a:buClr>
                <a:srgbClr val="000000"/>
              </a:buClr>
              <a:buSzPts val="800"/>
              <a:buChar char="■"/>
              <a:defRPr/>
            </a:lvl6pPr>
            <a:lvl7pPr marL="4267093" lvl="6" indent="-372524" algn="l">
              <a:lnSpc>
                <a:spcPct val="100000"/>
              </a:lnSpc>
              <a:spcBef>
                <a:spcPts val="2933"/>
              </a:spcBef>
              <a:spcAft>
                <a:spcPts val="0"/>
              </a:spcAft>
              <a:buClr>
                <a:srgbClr val="000000"/>
              </a:buClr>
              <a:buSzPts val="800"/>
              <a:buChar char="●"/>
              <a:defRPr/>
            </a:lvl7pPr>
            <a:lvl8pPr marL="4876678" lvl="7" indent="-372524" algn="l">
              <a:lnSpc>
                <a:spcPct val="100000"/>
              </a:lnSpc>
              <a:spcBef>
                <a:spcPts val="2933"/>
              </a:spcBef>
              <a:spcAft>
                <a:spcPts val="0"/>
              </a:spcAft>
              <a:buClr>
                <a:srgbClr val="000000"/>
              </a:buClr>
              <a:buSzPts val="800"/>
              <a:buChar char="○"/>
              <a:defRPr/>
            </a:lvl8pPr>
            <a:lvl9pPr marL="5486263" lvl="8" indent="-372524" algn="l">
              <a:lnSpc>
                <a:spcPct val="100000"/>
              </a:lnSpc>
              <a:spcBef>
                <a:spcPts val="2933"/>
              </a:spcBef>
              <a:spcAft>
                <a:spcPts val="0"/>
              </a:spcAft>
              <a:buClr>
                <a:srgbClr val="000000"/>
              </a:buClr>
              <a:buSzPts val="800"/>
              <a:buChar char="■"/>
              <a:defRPr/>
            </a:lvl9pPr>
          </a:lstStyle>
          <a:p>
            <a:endParaRPr/>
          </a:p>
        </p:txBody>
      </p:sp>
      <p:sp>
        <p:nvSpPr>
          <p:cNvPr id="57" name="Google Shape;57;p14"/>
          <p:cNvSpPr txBox="1">
            <a:spLocks noGrp="1"/>
          </p:cNvSpPr>
          <p:nvPr>
            <p:ph type="title"/>
          </p:nvPr>
        </p:nvSpPr>
        <p:spPr>
          <a:xfrm>
            <a:off x="603248" y="1287496"/>
            <a:ext cx="10985600" cy="2324000"/>
          </a:xfrm>
          <a:prstGeom prst="rect">
            <a:avLst/>
          </a:prstGeom>
          <a:noFill/>
          <a:ln>
            <a:noFill/>
          </a:ln>
        </p:spPr>
        <p:txBody>
          <a:bodyPr spcFirstLastPara="1" wrap="square" lIns="19050" tIns="19050" rIns="19050" bIns="19050" anchor="b" anchorCtr="0">
            <a:normAutofit/>
          </a:bodyPr>
          <a:lstStyle>
            <a:lvl1pPr lvl="0" algn="l">
              <a:lnSpc>
                <a:spcPct val="80000"/>
              </a:lnSpc>
              <a:spcBef>
                <a:spcPts val="2933"/>
              </a:spcBef>
              <a:spcAft>
                <a:spcPts val="0"/>
              </a:spcAft>
              <a:buClr>
                <a:srgbClr val="000000"/>
              </a:buClr>
              <a:buSzPts val="4400"/>
              <a:buFont typeface="Helvetica Neue"/>
              <a:buNone/>
              <a:defRPr sz="5867" b="1">
                <a:latin typeface="Helvetica Neue"/>
                <a:ea typeface="Helvetica Neue"/>
                <a:cs typeface="Helvetica Neue"/>
                <a:sym typeface="Helvetica Neue"/>
              </a:defRPr>
            </a:lvl1pPr>
            <a:lvl2pPr lvl="1" algn="ctr">
              <a:lnSpc>
                <a:spcPct val="100000"/>
              </a:lnSpc>
              <a:spcBef>
                <a:spcPts val="0"/>
              </a:spcBef>
              <a:spcAft>
                <a:spcPts val="0"/>
              </a:spcAft>
              <a:buClr>
                <a:srgbClr val="000000"/>
              </a:buClr>
              <a:buSzPts val="700"/>
              <a:buNone/>
              <a:defRPr/>
            </a:lvl2pPr>
            <a:lvl3pPr lvl="2" algn="ctr">
              <a:lnSpc>
                <a:spcPct val="100000"/>
              </a:lnSpc>
              <a:spcBef>
                <a:spcPts val="0"/>
              </a:spcBef>
              <a:spcAft>
                <a:spcPts val="0"/>
              </a:spcAft>
              <a:buClr>
                <a:srgbClr val="000000"/>
              </a:buClr>
              <a:buSzPts val="700"/>
              <a:buNone/>
              <a:defRPr/>
            </a:lvl3pPr>
            <a:lvl4pPr lvl="3" algn="ctr">
              <a:lnSpc>
                <a:spcPct val="100000"/>
              </a:lnSpc>
              <a:spcBef>
                <a:spcPts val="0"/>
              </a:spcBef>
              <a:spcAft>
                <a:spcPts val="0"/>
              </a:spcAft>
              <a:buClr>
                <a:srgbClr val="000000"/>
              </a:buClr>
              <a:buSzPts val="700"/>
              <a:buNone/>
              <a:defRPr/>
            </a:lvl4pPr>
            <a:lvl5pPr lvl="4" algn="ctr">
              <a:lnSpc>
                <a:spcPct val="100000"/>
              </a:lnSpc>
              <a:spcBef>
                <a:spcPts val="0"/>
              </a:spcBef>
              <a:spcAft>
                <a:spcPts val="0"/>
              </a:spcAft>
              <a:buClr>
                <a:srgbClr val="000000"/>
              </a:buClr>
              <a:buSzPts val="700"/>
              <a:buNone/>
              <a:defRPr/>
            </a:lvl5pPr>
            <a:lvl6pPr lvl="5" algn="ctr">
              <a:lnSpc>
                <a:spcPct val="100000"/>
              </a:lnSpc>
              <a:spcBef>
                <a:spcPts val="0"/>
              </a:spcBef>
              <a:spcAft>
                <a:spcPts val="0"/>
              </a:spcAft>
              <a:buClr>
                <a:srgbClr val="000000"/>
              </a:buClr>
              <a:buSzPts val="700"/>
              <a:buNone/>
              <a:defRPr/>
            </a:lvl6pPr>
            <a:lvl7pPr lvl="6" algn="ctr">
              <a:lnSpc>
                <a:spcPct val="100000"/>
              </a:lnSpc>
              <a:spcBef>
                <a:spcPts val="0"/>
              </a:spcBef>
              <a:spcAft>
                <a:spcPts val="0"/>
              </a:spcAft>
              <a:buClr>
                <a:srgbClr val="000000"/>
              </a:buClr>
              <a:buSzPts val="700"/>
              <a:buNone/>
              <a:defRPr/>
            </a:lvl7pPr>
            <a:lvl8pPr lvl="7" algn="ctr">
              <a:lnSpc>
                <a:spcPct val="100000"/>
              </a:lnSpc>
              <a:spcBef>
                <a:spcPts val="0"/>
              </a:spcBef>
              <a:spcAft>
                <a:spcPts val="0"/>
              </a:spcAft>
              <a:buClr>
                <a:srgbClr val="000000"/>
              </a:buClr>
              <a:buSzPts val="700"/>
              <a:buNone/>
              <a:defRPr/>
            </a:lvl8pPr>
            <a:lvl9pPr lvl="8" algn="ctr">
              <a:lnSpc>
                <a:spcPct val="100000"/>
              </a:lnSpc>
              <a:spcBef>
                <a:spcPts val="0"/>
              </a:spcBef>
              <a:spcAft>
                <a:spcPts val="0"/>
              </a:spcAft>
              <a:buClr>
                <a:srgbClr val="000000"/>
              </a:buClr>
              <a:buSzPts val="700"/>
              <a:buNone/>
              <a:defRPr/>
            </a:lvl9pPr>
          </a:lstStyle>
          <a:p>
            <a:endParaRPr/>
          </a:p>
        </p:txBody>
      </p:sp>
      <p:sp>
        <p:nvSpPr>
          <p:cNvPr id="58" name="Google Shape;58;p14"/>
          <p:cNvSpPr txBox="1">
            <a:spLocks noGrp="1"/>
          </p:cNvSpPr>
          <p:nvPr>
            <p:ph type="body" idx="2"/>
          </p:nvPr>
        </p:nvSpPr>
        <p:spPr>
          <a:xfrm>
            <a:off x="600671" y="3611595"/>
            <a:ext cx="10985600" cy="952400"/>
          </a:xfrm>
          <a:prstGeom prst="rect">
            <a:avLst/>
          </a:prstGeom>
          <a:noFill/>
          <a:ln>
            <a:noFill/>
          </a:ln>
        </p:spPr>
        <p:txBody>
          <a:bodyPr spcFirstLastPara="1" wrap="square" lIns="19050" tIns="19050" rIns="19050" bIns="19050" anchor="t" anchorCtr="0">
            <a:normAutofit/>
          </a:bodyPr>
          <a:lstStyle>
            <a:lvl1pPr marL="609585" lvl="0" indent="-304792" algn="l">
              <a:lnSpc>
                <a:spcPct val="100000"/>
              </a:lnSpc>
              <a:spcBef>
                <a:spcPts val="0"/>
              </a:spcBef>
              <a:spcAft>
                <a:spcPts val="0"/>
              </a:spcAft>
              <a:buClr>
                <a:srgbClr val="000000"/>
              </a:buClr>
              <a:buSzPts val="2100"/>
              <a:buFont typeface="Helvetica Neue"/>
              <a:buNone/>
              <a:defRPr sz="2800" b="1"/>
            </a:lvl1pPr>
            <a:lvl2pPr marL="1219170" lvl="1" indent="-304792" algn="l">
              <a:lnSpc>
                <a:spcPct val="100000"/>
              </a:lnSpc>
              <a:spcBef>
                <a:spcPts val="0"/>
              </a:spcBef>
              <a:spcAft>
                <a:spcPts val="0"/>
              </a:spcAft>
              <a:buClr>
                <a:srgbClr val="000000"/>
              </a:buClr>
              <a:buSzPts val="2100"/>
              <a:buFont typeface="Helvetica Neue"/>
              <a:buNone/>
              <a:defRPr sz="2800" b="1"/>
            </a:lvl2pPr>
            <a:lvl3pPr marL="1828754" lvl="2" indent="-304792" algn="l">
              <a:lnSpc>
                <a:spcPct val="100000"/>
              </a:lnSpc>
              <a:spcBef>
                <a:spcPts val="0"/>
              </a:spcBef>
              <a:spcAft>
                <a:spcPts val="0"/>
              </a:spcAft>
              <a:buClr>
                <a:srgbClr val="000000"/>
              </a:buClr>
              <a:buSzPts val="2100"/>
              <a:buFont typeface="Helvetica Neue"/>
              <a:buNone/>
              <a:defRPr sz="2800" b="1"/>
            </a:lvl3pPr>
            <a:lvl4pPr marL="2438339" lvl="3" indent="-304792" algn="l">
              <a:lnSpc>
                <a:spcPct val="100000"/>
              </a:lnSpc>
              <a:spcBef>
                <a:spcPts val="0"/>
              </a:spcBef>
              <a:spcAft>
                <a:spcPts val="0"/>
              </a:spcAft>
              <a:buClr>
                <a:srgbClr val="000000"/>
              </a:buClr>
              <a:buSzPts val="2100"/>
              <a:buFont typeface="Helvetica Neue"/>
              <a:buNone/>
              <a:defRPr sz="2800" b="1"/>
            </a:lvl4pPr>
            <a:lvl5pPr marL="3047924" lvl="4" indent="-304792" algn="l">
              <a:lnSpc>
                <a:spcPct val="100000"/>
              </a:lnSpc>
              <a:spcBef>
                <a:spcPts val="0"/>
              </a:spcBef>
              <a:spcAft>
                <a:spcPts val="0"/>
              </a:spcAft>
              <a:buClr>
                <a:srgbClr val="000000"/>
              </a:buClr>
              <a:buSzPts val="2100"/>
              <a:buFont typeface="Helvetica Neue"/>
              <a:buNone/>
              <a:defRPr sz="2800" b="1"/>
            </a:lvl5pPr>
            <a:lvl6pPr marL="3657509" lvl="5" indent="-372524" algn="l">
              <a:lnSpc>
                <a:spcPct val="100000"/>
              </a:lnSpc>
              <a:spcBef>
                <a:spcPts val="2933"/>
              </a:spcBef>
              <a:spcAft>
                <a:spcPts val="0"/>
              </a:spcAft>
              <a:buClr>
                <a:srgbClr val="000000"/>
              </a:buClr>
              <a:buSzPts val="800"/>
              <a:buChar char="■"/>
              <a:defRPr/>
            </a:lvl6pPr>
            <a:lvl7pPr marL="4267093" lvl="6" indent="-372524" algn="l">
              <a:lnSpc>
                <a:spcPct val="100000"/>
              </a:lnSpc>
              <a:spcBef>
                <a:spcPts val="2933"/>
              </a:spcBef>
              <a:spcAft>
                <a:spcPts val="0"/>
              </a:spcAft>
              <a:buClr>
                <a:srgbClr val="000000"/>
              </a:buClr>
              <a:buSzPts val="800"/>
              <a:buChar char="●"/>
              <a:defRPr/>
            </a:lvl7pPr>
            <a:lvl8pPr marL="4876678" lvl="7" indent="-372524" algn="l">
              <a:lnSpc>
                <a:spcPct val="100000"/>
              </a:lnSpc>
              <a:spcBef>
                <a:spcPts val="2933"/>
              </a:spcBef>
              <a:spcAft>
                <a:spcPts val="0"/>
              </a:spcAft>
              <a:buClr>
                <a:srgbClr val="000000"/>
              </a:buClr>
              <a:buSzPts val="800"/>
              <a:buChar char="○"/>
              <a:defRPr/>
            </a:lvl8pPr>
            <a:lvl9pPr marL="5486263" lvl="8" indent="-372524" algn="l">
              <a:lnSpc>
                <a:spcPct val="100000"/>
              </a:lnSpc>
              <a:spcBef>
                <a:spcPts val="2933"/>
              </a:spcBef>
              <a:spcAft>
                <a:spcPts val="0"/>
              </a:spcAft>
              <a:buClr>
                <a:srgbClr val="000000"/>
              </a:buClr>
              <a:buSzPts val="800"/>
              <a:buChar char="■"/>
              <a:defRPr/>
            </a:lvl9pPr>
          </a:lstStyle>
          <a:p>
            <a:endParaRPr/>
          </a:p>
        </p:txBody>
      </p:sp>
      <p:sp>
        <p:nvSpPr>
          <p:cNvPr id="59" name="Google Shape;59;p14"/>
          <p:cNvSpPr txBox="1">
            <a:spLocks noGrp="1"/>
          </p:cNvSpPr>
          <p:nvPr>
            <p:ph type="sldNum" idx="12"/>
          </p:nvPr>
        </p:nvSpPr>
        <p:spPr>
          <a:xfrm>
            <a:off x="6000749" y="6409698"/>
            <a:ext cx="184400" cy="325602"/>
          </a:xfrm>
          <a:prstGeom prst="rect">
            <a:avLst/>
          </a:prstGeom>
          <a:noFill/>
          <a:ln>
            <a:noFill/>
          </a:ln>
        </p:spPr>
        <p:txBody>
          <a:bodyPr spcFirstLastPara="1" wrap="square" lIns="19050" tIns="19050" rIns="19050" bIns="19050" anchor="b" anchorCtr="0">
            <a:spAutoFit/>
          </a:bodyPr>
          <a:lstStyle>
            <a:lvl1pPr marL="0" marR="0" lvl="0"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700"/>
              <a:buFont typeface="Helvetica Neue"/>
              <a:buNone/>
              <a:defRPr sz="933">
                <a:latin typeface="Helvetica Neue"/>
                <a:ea typeface="Helvetica Neue"/>
                <a:cs typeface="Helvetica Neue"/>
                <a:sym typeface="Helvetica Neue"/>
              </a:defRPr>
            </a:lvl9pPr>
          </a:lstStyle>
          <a:p>
            <a:fld id="{00000000-1234-1234-1234-123412341234}" type="slidenum">
              <a:rPr lang="en-GB" smtClean="0"/>
              <a:pPr/>
              <a:t>‹Nr.›</a:t>
            </a:fld>
            <a:endParaRPr lang="en-GB" sz="1333">
              <a:latin typeface="Arial"/>
              <a:ea typeface="Arial"/>
              <a:cs typeface="Arial"/>
              <a:sym typeface="Arial"/>
            </a:endParaRPr>
          </a:p>
        </p:txBody>
      </p:sp>
    </p:spTree>
    <p:extLst>
      <p:ext uri="{BB962C8B-B14F-4D97-AF65-F5344CB8AC3E}">
        <p14:creationId xmlns:p14="http://schemas.microsoft.com/office/powerpoint/2010/main" val="242055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880F00CC-65B3-235F-0F5F-826C982B0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de-DE"/>
              <a:t>Mastertitelformat bearbeiten</a:t>
            </a:r>
            <a:endParaRPr lang="de-AT"/>
          </a:p>
        </p:txBody>
      </p:sp>
      <p:sp>
        <p:nvSpPr>
          <p:cNvPr id="3" name="Textplatzhalter 2">
            <a:extLst>
              <a:ext uri="{FF2B5EF4-FFF2-40B4-BE49-F238E27FC236}">
                <a16:creationId xmlns:a16="http://schemas.microsoft.com/office/drawing/2014/main" id="{7982566B-9F19-5D75-C35F-417FC17BD6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4" name="Datumsplatzhalter 3">
            <a:extLst>
              <a:ext uri="{FF2B5EF4-FFF2-40B4-BE49-F238E27FC236}">
                <a16:creationId xmlns:a16="http://schemas.microsoft.com/office/drawing/2014/main" id="{72F97B3C-2079-ECA7-631D-3CDD038D8C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7A4ADD-9B71-4240-A618-A5D74D3CF054}" type="datetimeFigureOut">
              <a:rPr lang="de-AT" smtClean="0"/>
              <a:t>21.09.2026</a:t>
            </a:fld>
            <a:endParaRPr lang="de-AT"/>
          </a:p>
        </p:txBody>
      </p:sp>
      <p:sp>
        <p:nvSpPr>
          <p:cNvPr id="5" name="Fußzeilenplatzhalter 4">
            <a:extLst>
              <a:ext uri="{FF2B5EF4-FFF2-40B4-BE49-F238E27FC236}">
                <a16:creationId xmlns:a16="http://schemas.microsoft.com/office/drawing/2014/main" id="{56E5FF5E-902B-074E-077F-43AB90B96D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de-AT"/>
          </a:p>
        </p:txBody>
      </p:sp>
      <p:sp>
        <p:nvSpPr>
          <p:cNvPr id="6" name="Foliennummernplatzhalter 5">
            <a:extLst>
              <a:ext uri="{FF2B5EF4-FFF2-40B4-BE49-F238E27FC236}">
                <a16:creationId xmlns:a16="http://schemas.microsoft.com/office/drawing/2014/main" id="{63D714B5-1126-9D57-E41A-03FB4907D1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8A2457-2B52-4EA1-A961-799F2968D70D}" type="slidenum">
              <a:rPr lang="de-AT" smtClean="0"/>
              <a:t>‹Nr.›</a:t>
            </a:fld>
            <a:endParaRPr lang="de-AT"/>
          </a:p>
        </p:txBody>
      </p:sp>
    </p:spTree>
    <p:extLst>
      <p:ext uri="{BB962C8B-B14F-4D97-AF65-F5344CB8AC3E}">
        <p14:creationId xmlns:p14="http://schemas.microsoft.com/office/powerpoint/2010/main" val="4199772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5.jpe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15.gif"/><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4.png"/><Relationship Id="rId7"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4.png"/><Relationship Id="rId7"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36.jp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image" Target="../media/image39.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6.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4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4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4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50.xml"/><Relationship Id="rId1" Type="http://schemas.openxmlformats.org/officeDocument/2006/relationships/slideLayout" Target="../slideLayouts/slideLayout12.xml"/><Relationship Id="rId5" Type="http://schemas.openxmlformats.org/officeDocument/2006/relationships/image" Target="../media/image56.png"/><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2.xml"/><Relationship Id="rId1" Type="http://schemas.openxmlformats.org/officeDocument/2006/relationships/slideLayout" Target="../slideLayouts/slideLayout12.xml"/><Relationship Id="rId5" Type="http://schemas.openxmlformats.org/officeDocument/2006/relationships/image" Target="../media/image58.png"/><Relationship Id="rId4" Type="http://schemas.openxmlformats.org/officeDocument/2006/relationships/image" Target="../media/image15.gif"/></Relationships>
</file>

<file path=ppt/slides/_rels/slide5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5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4.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5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5.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5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6.xml"/><Relationship Id="rId1" Type="http://schemas.openxmlformats.org/officeDocument/2006/relationships/slideLayout" Target="../slideLayouts/slideLayout12.xml"/><Relationship Id="rId4" Type="http://schemas.openxmlformats.org/officeDocument/2006/relationships/image" Target="../media/image15.gif"/></Relationships>
</file>

<file path=ppt/slides/_rels/slide5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57.xml"/><Relationship Id="rId1" Type="http://schemas.openxmlformats.org/officeDocument/2006/relationships/slideLayout" Target="../slideLayouts/slideLayout12.xml"/><Relationship Id="rId4" Type="http://schemas.openxmlformats.org/officeDocument/2006/relationships/image" Target="../media/image61.png"/></Relationships>
</file>

<file path=ppt/slides/_rels/slide5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58.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59.xml"/><Relationship Id="rId1" Type="http://schemas.openxmlformats.org/officeDocument/2006/relationships/slideLayout" Target="../slideLayouts/slideLayout1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5" name="Rechteck 4">
            <a:extLst>
              <a:ext uri="{FF2B5EF4-FFF2-40B4-BE49-F238E27FC236}">
                <a16:creationId xmlns:a16="http://schemas.microsoft.com/office/drawing/2014/main" id="{D0CF0138-71B3-9F1B-E35E-787B2FEE3976}"/>
              </a:ext>
            </a:extLst>
          </p:cNvPr>
          <p:cNvSpPr/>
          <p:nvPr/>
        </p:nvSpPr>
        <p:spPr>
          <a:xfrm>
            <a:off x="-1" y="-124692"/>
            <a:ext cx="12192001" cy="6982691"/>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pic>
        <p:nvPicPr>
          <p:cNvPr id="3" name="Grafik 2" descr="Ein Bild, das Text, Schrift, Screenshot, Grafiken enthält.&#10;&#10;Automatisch generierte Beschreibung">
            <a:extLst>
              <a:ext uri="{FF2B5EF4-FFF2-40B4-BE49-F238E27FC236}">
                <a16:creationId xmlns:a16="http://schemas.microsoft.com/office/drawing/2014/main" id="{2E2DF565-924D-1A62-3F50-70F018F33C0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97283" y="683070"/>
            <a:ext cx="9560753" cy="1721868"/>
          </a:xfrm>
          <a:prstGeom prst="rect">
            <a:avLst/>
          </a:prstGeom>
        </p:spPr>
      </p:pic>
      <p:sp>
        <p:nvSpPr>
          <p:cNvPr id="6" name="Google Shape;70;p15">
            <a:extLst>
              <a:ext uri="{FF2B5EF4-FFF2-40B4-BE49-F238E27FC236}">
                <a16:creationId xmlns:a16="http://schemas.microsoft.com/office/drawing/2014/main" id="{1C37FCC6-C7F5-D30E-4257-250E8D0D229A}"/>
              </a:ext>
            </a:extLst>
          </p:cNvPr>
          <p:cNvSpPr txBox="1"/>
          <p:nvPr/>
        </p:nvSpPr>
        <p:spPr>
          <a:xfrm>
            <a:off x="340243" y="2985258"/>
            <a:ext cx="11555700" cy="869469"/>
          </a:xfrm>
          <a:prstGeom prst="rect">
            <a:avLst/>
          </a:prstGeom>
          <a:noFill/>
          <a:ln>
            <a:noFill/>
          </a:ln>
        </p:spPr>
        <p:txBody>
          <a:bodyPr spcFirstLastPara="1" wrap="square" lIns="19050" tIns="19050" rIns="19050" bIns="19050" anchor="ctr" anchorCtr="0">
            <a:spAutoFit/>
          </a:bodyPr>
          <a:lstStyle/>
          <a:p>
            <a:pPr marL="0" marR="0" lvl="0" indent="0" algn="ctr" rtl="0">
              <a:lnSpc>
                <a:spcPct val="100000"/>
              </a:lnSpc>
              <a:spcBef>
                <a:spcPts val="0"/>
              </a:spcBef>
              <a:spcAft>
                <a:spcPts val="0"/>
              </a:spcAft>
              <a:buClr>
                <a:srgbClr val="E8FBD2"/>
              </a:buClr>
              <a:buSzPts val="4500"/>
              <a:buFont typeface="Arial"/>
              <a:buNone/>
            </a:pP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Eltern-Bündnis</a:t>
            </a: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Präsentation</a:t>
            </a: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2026</a:t>
            </a:r>
            <a:endParaRPr sz="52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Seifenblasen, draußen, Person, Mädchen enthält.&#10;&#10;Automatisch generierte Beschreibung">
            <a:extLst>
              <a:ext uri="{FF2B5EF4-FFF2-40B4-BE49-F238E27FC236}">
                <a16:creationId xmlns:a16="http://schemas.microsoft.com/office/drawing/2014/main" id="{BEA0DE98-C9C8-A0FA-DFAA-B36F0192720E}"/>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3049" y="-31"/>
            <a:ext cx="12191977" cy="6858022"/>
          </a:xfrm>
          <a:prstGeom prst="rect">
            <a:avLst/>
          </a:prstGeom>
        </p:spPr>
      </p:pic>
      <p:sp>
        <p:nvSpPr>
          <p:cNvPr id="9" name="Rechteck 8">
            <a:extLst>
              <a:ext uri="{FF2B5EF4-FFF2-40B4-BE49-F238E27FC236}">
                <a16:creationId xmlns:a16="http://schemas.microsoft.com/office/drawing/2014/main" id="{10A1EACD-A3C9-CCB6-F2AD-D63E7AC5FD26}"/>
              </a:ext>
            </a:extLst>
          </p:cNvPr>
          <p:cNvSpPr/>
          <p:nvPr/>
        </p:nvSpPr>
        <p:spPr>
          <a:xfrm>
            <a:off x="0" y="-18012"/>
            <a:ext cx="12192000" cy="6876011"/>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 name="Untertitel 2">
            <a:extLst>
              <a:ext uri="{FF2B5EF4-FFF2-40B4-BE49-F238E27FC236}">
                <a16:creationId xmlns:a16="http://schemas.microsoft.com/office/drawing/2014/main" id="{C69E5EB5-F854-6AF8-38E9-7C16E6820584}"/>
              </a:ext>
            </a:extLst>
          </p:cNvPr>
          <p:cNvSpPr>
            <a:spLocks noGrp="1"/>
          </p:cNvSpPr>
          <p:nvPr>
            <p:ph type="subTitle" idx="1"/>
          </p:nvPr>
        </p:nvSpPr>
        <p:spPr>
          <a:xfrm>
            <a:off x="1118736" y="4209725"/>
            <a:ext cx="10125343" cy="1663496"/>
          </a:xfrm>
        </p:spPr>
        <p:txBody>
          <a:bodyPr anchor="b">
            <a:normAutofit lnSpcReduction="10000"/>
          </a:bodyPr>
          <a:lstStyle/>
          <a:p>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Smartphone freie Kindheit Österreich ist ein gemeinnütziger Verein.</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AT" dirty="0">
                <a:solidFill>
                  <a:srgbClr val="E8FBD2"/>
                </a:solidFill>
              </a:rPr>
              <a:t>Im Fokus stehen der digitale Kinder- und Jugendschutz und damit die Förderung einer gesunden und selbstbestimmten Entwicklung von Kindern und Jugendlichen.</a:t>
            </a:r>
            <a:endParaRPr lang="de-AT" dirty="0">
              <a:solidFill>
                <a:srgbClr val="E8FBD2"/>
              </a:solidFill>
              <a:latin typeface="Lato Medium" panose="020F0502020204030203" pitchFamily="34" charset="0"/>
              <a:ea typeface="Lato Medium" panose="020F0502020204030203" pitchFamily="34" charset="0"/>
              <a:cs typeface="Lato Medium" panose="020F0502020204030203" pitchFamily="34" charset="0"/>
            </a:endParaRPr>
          </a:p>
        </p:txBody>
      </p:sp>
      <p:pic>
        <p:nvPicPr>
          <p:cNvPr id="4" name="Grafik 3" descr="Ein Bild, das Text, Schrift, Screenshot, Grafiken enthält.&#10;&#10;Automatisch generierte Beschreibung">
            <a:extLst>
              <a:ext uri="{FF2B5EF4-FFF2-40B4-BE49-F238E27FC236}">
                <a16:creationId xmlns:a16="http://schemas.microsoft.com/office/drawing/2014/main" id="{2A8098CA-9C30-4C17-3D4E-C917E6FEBB1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193083" y="318907"/>
            <a:ext cx="5976648" cy="1076380"/>
          </a:xfrm>
          <a:prstGeom prst="rect">
            <a:avLst/>
          </a:prstGeom>
        </p:spPr>
      </p:pic>
      <p:sp>
        <p:nvSpPr>
          <p:cNvPr id="10" name="Google Shape;70;p15">
            <a:extLst>
              <a:ext uri="{FF2B5EF4-FFF2-40B4-BE49-F238E27FC236}">
                <a16:creationId xmlns:a16="http://schemas.microsoft.com/office/drawing/2014/main" id="{C1173092-C63D-74B2-A7B9-9BB42CEE0F9F}"/>
              </a:ext>
            </a:extLst>
          </p:cNvPr>
          <p:cNvSpPr txBox="1"/>
          <p:nvPr/>
        </p:nvSpPr>
        <p:spPr>
          <a:xfrm>
            <a:off x="340243" y="2985258"/>
            <a:ext cx="11555700" cy="869469"/>
          </a:xfrm>
          <a:prstGeom prst="rect">
            <a:avLst/>
          </a:prstGeom>
          <a:noFill/>
          <a:ln>
            <a:noFill/>
          </a:ln>
        </p:spPr>
        <p:txBody>
          <a:bodyPr spcFirstLastPara="1" wrap="square" lIns="19050" tIns="19050" rIns="19050" bIns="19050" anchor="ctr" anchorCtr="0">
            <a:spAutoFit/>
          </a:bodyPr>
          <a:lstStyle/>
          <a:p>
            <a:pPr marL="0" marR="0" lvl="0" indent="0" algn="ctr" rtl="0">
              <a:lnSpc>
                <a:spcPct val="100000"/>
              </a:lnSpc>
              <a:spcBef>
                <a:spcPts val="0"/>
              </a:spcBef>
              <a:spcAft>
                <a:spcPts val="0"/>
              </a:spcAft>
              <a:buClr>
                <a:srgbClr val="E8FBD2"/>
              </a:buClr>
              <a:buSzPts val="4500"/>
              <a:buFont typeface="Arial"/>
              <a:buNone/>
            </a:pP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Österreichweite</a:t>
            </a: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Elterninitiative</a:t>
            </a:r>
            <a:endParaRPr sz="52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282176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3">
          <a:extLst>
            <a:ext uri="{FF2B5EF4-FFF2-40B4-BE49-F238E27FC236}">
              <a16:creationId xmlns:a16="http://schemas.microsoft.com/office/drawing/2014/main" id="{6654FC56-902B-247B-751D-8DB4C4859DF4}"/>
            </a:ext>
          </a:extLst>
        </p:cNvPr>
        <p:cNvGrpSpPr/>
        <p:nvPr/>
      </p:nvGrpSpPr>
      <p:grpSpPr>
        <a:xfrm>
          <a:off x="0" y="0"/>
          <a:ext cx="0" cy="0"/>
          <a:chOff x="0" y="0"/>
          <a:chExt cx="0" cy="0"/>
        </a:xfrm>
      </p:grpSpPr>
      <p:sp>
        <p:nvSpPr>
          <p:cNvPr id="5" name="Rechteck 4">
            <a:extLst>
              <a:ext uri="{FF2B5EF4-FFF2-40B4-BE49-F238E27FC236}">
                <a16:creationId xmlns:a16="http://schemas.microsoft.com/office/drawing/2014/main" id="{BBE693D8-5453-29E4-6320-A286A021D899}"/>
              </a:ext>
            </a:extLst>
          </p:cNvPr>
          <p:cNvSpPr/>
          <p:nvPr/>
        </p:nvSpPr>
        <p:spPr>
          <a:xfrm>
            <a:off x="-1" y="-124692"/>
            <a:ext cx="12192001" cy="6982691"/>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4" name="Textfeld 3">
            <a:extLst>
              <a:ext uri="{FF2B5EF4-FFF2-40B4-BE49-F238E27FC236}">
                <a16:creationId xmlns:a16="http://schemas.microsoft.com/office/drawing/2014/main" id="{B6356396-029A-C0FD-268B-5CD0E84B9C23}"/>
              </a:ext>
            </a:extLst>
          </p:cNvPr>
          <p:cNvSpPr txBox="1"/>
          <p:nvPr/>
        </p:nvSpPr>
        <p:spPr>
          <a:xfrm>
            <a:off x="3039036" y="3183075"/>
            <a:ext cx="6113928" cy="369332"/>
          </a:xfrm>
          <a:prstGeom prst="rect">
            <a:avLst/>
          </a:prstGeom>
          <a:noFill/>
        </p:spPr>
        <p:txBody>
          <a:bodyPr wrap="square">
            <a:spAutoFit/>
          </a:bodyPr>
          <a:lstStyle/>
          <a:p>
            <a:r>
              <a:rPr lang="de-AT" dirty="0"/>
              <a:t>maxbannat@gmx.de</a:t>
            </a:r>
          </a:p>
        </p:txBody>
      </p:sp>
      <p:pic>
        <p:nvPicPr>
          <p:cNvPr id="3" name="Wo ist Klaus_ - jugendundmedien.ch - YouTube — Mozilla Firefox 2026-07-07 18-01-56">
            <a:hlinkClick r:id="" action="ppaction://media"/>
            <a:extLst>
              <a:ext uri="{FF2B5EF4-FFF2-40B4-BE49-F238E27FC236}">
                <a16:creationId xmlns:a16="http://schemas.microsoft.com/office/drawing/2014/main" id="{8D661144-7B53-A5B1-5BED-481488A353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0"/>
            <a:ext cx="12191999" cy="6857999"/>
          </a:xfrm>
          <a:prstGeom prst="rect">
            <a:avLst/>
          </a:prstGeom>
        </p:spPr>
      </p:pic>
    </p:spTree>
    <p:extLst>
      <p:ext uri="{BB962C8B-B14F-4D97-AF65-F5344CB8AC3E}">
        <p14:creationId xmlns:p14="http://schemas.microsoft.com/office/powerpoint/2010/main" val="3267590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8A51C-BC4E-1D4F-C03B-9C19A30F5F75}"/>
            </a:ext>
          </a:extLst>
        </p:cNvPr>
        <p:cNvGrpSpPr/>
        <p:nvPr/>
      </p:nvGrpSpPr>
      <p:grpSpPr>
        <a:xfrm>
          <a:off x="0" y="0"/>
          <a:ext cx="0" cy="0"/>
          <a:chOff x="0" y="0"/>
          <a:chExt cx="0" cy="0"/>
        </a:xfrm>
      </p:grpSpPr>
      <p:pic>
        <p:nvPicPr>
          <p:cNvPr id="5" name="Grafik 4" descr="Ein Bild, das Seifenblasen, draußen, Person, Mädchen enthält.&#10;&#10;Automatisch generierte Beschreibung">
            <a:extLst>
              <a:ext uri="{FF2B5EF4-FFF2-40B4-BE49-F238E27FC236}">
                <a16:creationId xmlns:a16="http://schemas.microsoft.com/office/drawing/2014/main" id="{0E530538-F7B4-0944-2771-C5D67DF3C026}"/>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3049" y="-31"/>
            <a:ext cx="12191977" cy="6858022"/>
          </a:xfrm>
          <a:prstGeom prst="rect">
            <a:avLst/>
          </a:prstGeom>
        </p:spPr>
      </p:pic>
      <p:sp>
        <p:nvSpPr>
          <p:cNvPr id="9" name="Rechteck 8">
            <a:extLst>
              <a:ext uri="{FF2B5EF4-FFF2-40B4-BE49-F238E27FC236}">
                <a16:creationId xmlns:a16="http://schemas.microsoft.com/office/drawing/2014/main" id="{1D58DADA-836B-03AF-51A9-DDA4480FBCAF}"/>
              </a:ext>
            </a:extLst>
          </p:cNvPr>
          <p:cNvSpPr/>
          <p:nvPr/>
        </p:nvSpPr>
        <p:spPr>
          <a:xfrm>
            <a:off x="0" y="-18012"/>
            <a:ext cx="12192000" cy="6876011"/>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4" name="Grafik 3" descr="Ein Bild, das Text, Schrift, Screenshot, Grafiken enthält.&#10;&#10;Automatisch generierte Beschreibung">
            <a:extLst>
              <a:ext uri="{FF2B5EF4-FFF2-40B4-BE49-F238E27FC236}">
                <a16:creationId xmlns:a16="http://schemas.microsoft.com/office/drawing/2014/main" id="{39BB6DFE-8F37-9B34-A647-7BB752A99CC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6401" y="414530"/>
            <a:ext cx="5976648" cy="1076380"/>
          </a:xfrm>
          <a:prstGeom prst="rect">
            <a:avLst/>
          </a:prstGeom>
        </p:spPr>
      </p:pic>
      <p:sp>
        <p:nvSpPr>
          <p:cNvPr id="10" name="Google Shape;70;p15">
            <a:extLst>
              <a:ext uri="{FF2B5EF4-FFF2-40B4-BE49-F238E27FC236}">
                <a16:creationId xmlns:a16="http://schemas.microsoft.com/office/drawing/2014/main" id="{130A54F1-B0C3-541B-24C8-8CD008F7401A}"/>
              </a:ext>
            </a:extLst>
          </p:cNvPr>
          <p:cNvSpPr txBox="1"/>
          <p:nvPr/>
        </p:nvSpPr>
        <p:spPr>
          <a:xfrm>
            <a:off x="340243" y="3101772"/>
            <a:ext cx="11555700" cy="869469"/>
          </a:xfrm>
          <a:prstGeom prst="rect">
            <a:avLst/>
          </a:prstGeom>
          <a:noFill/>
          <a:ln>
            <a:noFill/>
          </a:ln>
        </p:spPr>
        <p:txBody>
          <a:bodyPr spcFirstLastPara="1" wrap="square" lIns="19050" tIns="19050" rIns="19050" bIns="19050" anchor="ctr" anchorCtr="0">
            <a:spAutoFit/>
          </a:bodyPr>
          <a:lstStyle/>
          <a:p>
            <a:pPr marL="0" marR="0" lvl="0" indent="0" algn="ctr" rtl="0">
              <a:lnSpc>
                <a:spcPct val="100000"/>
              </a:lnSpc>
              <a:spcBef>
                <a:spcPts val="0"/>
              </a:spcBef>
              <a:spcAft>
                <a:spcPts val="0"/>
              </a:spcAft>
              <a:buClr>
                <a:srgbClr val="E8FBD2"/>
              </a:buClr>
              <a:buSzPts val="4500"/>
              <a:buFont typeface="Arial"/>
              <a:buNone/>
            </a:pP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Erst </a:t>
            </a: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Kindheit</a:t>
            </a: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2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dann</a:t>
            </a:r>
            <a:r>
              <a:rPr lang="en-GB" sz="52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Smartphone.</a:t>
            </a:r>
            <a:endParaRPr sz="52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1740826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17C3C643-0066-7319-9BE4-CE89469D01B3}"/>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135F0038-9682-7A8E-35D2-E76565119B19}"/>
              </a:ext>
            </a:extLst>
          </p:cNvPr>
          <p:cNvSpPr/>
          <p:nvPr/>
        </p:nvSpPr>
        <p:spPr>
          <a:xfrm>
            <a:off x="0" y="10768"/>
            <a:ext cx="12192000" cy="692551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pic>
        <p:nvPicPr>
          <p:cNvPr id="2" name="Grafik 1" descr="Ein Bild, das Kleidung, Person, Menschliches Gesicht, draußen enthält.&#10;&#10;KI-generierte Inhalte können fehlerhaft sein.">
            <a:extLst>
              <a:ext uri="{FF2B5EF4-FFF2-40B4-BE49-F238E27FC236}">
                <a16:creationId xmlns:a16="http://schemas.microsoft.com/office/drawing/2014/main" id="{60FC9090-1065-DBD3-D7F6-2974BE36A3FE}"/>
              </a:ext>
            </a:extLst>
          </p:cNvPr>
          <p:cNvPicPr>
            <a:picLocks noChangeAspect="1"/>
          </p:cNvPicPr>
          <p:nvPr/>
        </p:nvPicPr>
        <p:blipFill>
          <a:blip r:embed="rId3" cstate="email">
            <a:extLst>
              <a:ext uri="{28A0092B-C50C-407E-A947-70E740481C1C}">
                <a14:useLocalDpi xmlns:a14="http://schemas.microsoft.com/office/drawing/2010/main"/>
              </a:ext>
            </a:extLst>
          </a:blip>
          <a:srcRect b="-5187"/>
          <a:stretch>
            <a:fillRect/>
          </a:stretch>
        </p:blipFill>
        <p:spPr>
          <a:xfrm>
            <a:off x="0" y="-1"/>
            <a:ext cx="12192000" cy="7311749"/>
          </a:xfrm>
          <a:prstGeom prst="rect">
            <a:avLst/>
          </a:prstGeom>
        </p:spPr>
      </p:pic>
    </p:spTree>
    <p:extLst>
      <p:ext uri="{BB962C8B-B14F-4D97-AF65-F5344CB8AC3E}">
        <p14:creationId xmlns:p14="http://schemas.microsoft.com/office/powerpoint/2010/main" val="3658962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90783C1B-6CD9-9DE0-4D80-C8F6E4A2413C}"/>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473646F9-2788-366D-7DE7-44F7F705540D}"/>
              </a:ext>
            </a:extLst>
          </p:cNvPr>
          <p:cNvSpPr/>
          <p:nvPr/>
        </p:nvSpPr>
        <p:spPr>
          <a:xfrm>
            <a:off x="0" y="10768"/>
            <a:ext cx="12192000" cy="6925513"/>
          </a:xfrm>
          <a:prstGeom prst="rect">
            <a:avLst/>
          </a:prstGeom>
          <a:solidFill>
            <a:srgbClr val="01A0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pic>
        <p:nvPicPr>
          <p:cNvPr id="5" name="Grafik 4" descr="Ein Bild, das Kleidung, Menschliches Gesicht, Text, Frau enthält.&#10;&#10;KI-generierte Inhalte können fehlerhaft sein.">
            <a:extLst>
              <a:ext uri="{FF2B5EF4-FFF2-40B4-BE49-F238E27FC236}">
                <a16:creationId xmlns:a16="http://schemas.microsoft.com/office/drawing/2014/main" id="{5D05D231-A022-D13E-4AE8-8009F886C512}"/>
              </a:ext>
            </a:extLst>
          </p:cNvPr>
          <p:cNvPicPr>
            <a:picLocks noChangeAspect="1"/>
          </p:cNvPicPr>
          <p:nvPr/>
        </p:nvPicPr>
        <p:blipFill>
          <a:blip r:embed="rId3" cstate="email">
            <a:extLst>
              <a:ext uri="{28A0092B-C50C-407E-A947-70E740481C1C}">
                <a14:useLocalDpi xmlns:a14="http://schemas.microsoft.com/office/drawing/2010/main"/>
              </a:ext>
            </a:extLst>
          </a:blip>
          <a:srcRect t="5143"/>
          <a:stretch>
            <a:fillRect/>
          </a:stretch>
        </p:blipFill>
        <p:spPr>
          <a:xfrm>
            <a:off x="3042024" y="10768"/>
            <a:ext cx="5868894" cy="6925513"/>
          </a:xfrm>
          <a:prstGeom prst="rect">
            <a:avLst/>
          </a:prstGeom>
        </p:spPr>
      </p:pic>
    </p:spTree>
    <p:extLst>
      <p:ext uri="{BB962C8B-B14F-4D97-AF65-F5344CB8AC3E}">
        <p14:creationId xmlns:p14="http://schemas.microsoft.com/office/powerpoint/2010/main" val="291866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2CD24EFC-179A-8039-EBEB-37F95162EB19}"/>
            </a:ext>
          </a:extLst>
        </p:cNvPr>
        <p:cNvGrpSpPr/>
        <p:nvPr/>
      </p:nvGrpSpPr>
      <p:grpSpPr>
        <a:xfrm>
          <a:off x="0" y="0"/>
          <a:ext cx="0" cy="0"/>
          <a:chOff x="0" y="0"/>
          <a:chExt cx="0" cy="0"/>
        </a:xfrm>
      </p:grpSpPr>
      <p:pic>
        <p:nvPicPr>
          <p:cNvPr id="4" name="Grafik 3" descr="Ein Bild, das Kleidung, Person, Menschliches Gesicht, draußen enthält.&#10;&#10;KI-generierte Inhalte können fehlerhaft sein.">
            <a:extLst>
              <a:ext uri="{FF2B5EF4-FFF2-40B4-BE49-F238E27FC236}">
                <a16:creationId xmlns:a16="http://schemas.microsoft.com/office/drawing/2014/main" id="{7B939AA5-C169-27A0-2AD1-234D2DE01D0D}"/>
              </a:ext>
            </a:extLst>
          </p:cNvPr>
          <p:cNvPicPr>
            <a:picLocks noChangeAspect="1"/>
          </p:cNvPicPr>
          <p:nvPr/>
        </p:nvPicPr>
        <p:blipFill>
          <a:blip r:embed="rId3" cstate="email">
            <a:extLst>
              <a:ext uri="{28A0092B-C50C-407E-A947-70E740481C1C}">
                <a14:useLocalDpi xmlns:a14="http://schemas.microsoft.com/office/drawing/2010/main"/>
              </a:ext>
            </a:extLst>
          </a:blip>
          <a:srcRect b="-5187"/>
          <a:stretch>
            <a:fillRect/>
          </a:stretch>
        </p:blipFill>
        <p:spPr>
          <a:xfrm>
            <a:off x="0" y="-1"/>
            <a:ext cx="12192000" cy="7311749"/>
          </a:xfrm>
          <a:prstGeom prst="rect">
            <a:avLst/>
          </a:prstGeom>
        </p:spPr>
      </p:pic>
      <p:sp>
        <p:nvSpPr>
          <p:cNvPr id="3" name="Rechteck 2">
            <a:extLst>
              <a:ext uri="{FF2B5EF4-FFF2-40B4-BE49-F238E27FC236}">
                <a16:creationId xmlns:a16="http://schemas.microsoft.com/office/drawing/2014/main" id="{9F1D88D9-C24C-5279-DAEF-3499F1B03C29}"/>
              </a:ext>
            </a:extLst>
          </p:cNvPr>
          <p:cNvSpPr/>
          <p:nvPr/>
        </p:nvSpPr>
        <p:spPr>
          <a:xfrm>
            <a:off x="0" y="-4304"/>
            <a:ext cx="12192000" cy="692551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pic>
        <p:nvPicPr>
          <p:cNvPr id="6" name="Grafik 5">
            <a:extLst>
              <a:ext uri="{FF2B5EF4-FFF2-40B4-BE49-F238E27FC236}">
                <a16:creationId xmlns:a16="http://schemas.microsoft.com/office/drawing/2014/main" id="{3089E9D7-F72F-BE41-B58F-72661FA15F7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21298055">
            <a:off x="478167" y="386592"/>
            <a:ext cx="2727445" cy="3372074"/>
          </a:xfrm>
          <a:prstGeom prst="rect">
            <a:avLst/>
          </a:prstGeom>
        </p:spPr>
      </p:pic>
      <p:pic>
        <p:nvPicPr>
          <p:cNvPr id="12" name="Grafik 11">
            <a:extLst>
              <a:ext uri="{FF2B5EF4-FFF2-40B4-BE49-F238E27FC236}">
                <a16:creationId xmlns:a16="http://schemas.microsoft.com/office/drawing/2014/main" id="{D847362D-ABB4-FB12-AFF9-89065A462E9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91985" y="2796070"/>
            <a:ext cx="2892618" cy="3647306"/>
          </a:xfrm>
          <a:prstGeom prst="rect">
            <a:avLst/>
          </a:prstGeom>
          <a:ln>
            <a:noFill/>
          </a:ln>
          <a:effectLst>
            <a:outerShdw blurRad="292100" dist="139700" dir="2700000" algn="tl" rotWithShape="0">
              <a:srgbClr val="333333">
                <a:alpha val="65000"/>
              </a:srgbClr>
            </a:outerShdw>
          </a:effectLst>
        </p:spPr>
      </p:pic>
      <p:pic>
        <p:nvPicPr>
          <p:cNvPr id="14" name="Grafik 13">
            <a:extLst>
              <a:ext uri="{FF2B5EF4-FFF2-40B4-BE49-F238E27FC236}">
                <a16:creationId xmlns:a16="http://schemas.microsoft.com/office/drawing/2014/main" id="{4430B2DF-4FB2-0994-A39A-F4B23083FB49}"/>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383485">
            <a:off x="3233339" y="336565"/>
            <a:ext cx="3395398" cy="4357470"/>
          </a:xfrm>
          <a:prstGeom prst="rect">
            <a:avLst/>
          </a:prstGeom>
          <a:ln>
            <a:noFill/>
          </a:ln>
          <a:effectLst>
            <a:outerShdw blurRad="292100" dist="139700" dir="2700000" algn="tl" rotWithShape="0">
              <a:srgbClr val="333333">
                <a:alpha val="65000"/>
              </a:srgbClr>
            </a:outerShdw>
          </a:effectLst>
        </p:spPr>
      </p:pic>
      <p:pic>
        <p:nvPicPr>
          <p:cNvPr id="5" name="Grafik 4">
            <a:extLst>
              <a:ext uri="{FF2B5EF4-FFF2-40B4-BE49-F238E27FC236}">
                <a16:creationId xmlns:a16="http://schemas.microsoft.com/office/drawing/2014/main" id="{02874FEE-A91F-EDEC-9563-FDB8B92C378E}"/>
              </a:ext>
            </a:extLst>
          </p:cNvPr>
          <p:cNvPicPr>
            <a:picLocks noChangeAspect="1"/>
          </p:cNvPicPr>
          <p:nvPr/>
        </p:nvPicPr>
        <p:blipFill>
          <a:blip r:embed="rId7"/>
          <a:stretch>
            <a:fillRect/>
          </a:stretch>
        </p:blipFill>
        <p:spPr>
          <a:xfrm>
            <a:off x="8578983" y="892973"/>
            <a:ext cx="3162400" cy="3976510"/>
          </a:xfrm>
          <a:prstGeom prst="rect">
            <a:avLst/>
          </a:prstGeom>
          <a:ln>
            <a:noFill/>
          </a:ln>
          <a:effectLst>
            <a:outerShdw blurRad="292100" dist="139700" dir="2700000" algn="tl" rotWithShape="0">
              <a:srgbClr val="333333">
                <a:alpha val="65000"/>
              </a:srgbClr>
            </a:outerShdw>
          </a:effectLst>
        </p:spPr>
      </p:pic>
      <p:pic>
        <p:nvPicPr>
          <p:cNvPr id="7" name="Grafik 6">
            <a:extLst>
              <a:ext uri="{FF2B5EF4-FFF2-40B4-BE49-F238E27FC236}">
                <a16:creationId xmlns:a16="http://schemas.microsoft.com/office/drawing/2014/main" id="{E962D2C3-9BBD-41B1-A687-6DBB6E925445}"/>
              </a:ext>
            </a:extLst>
          </p:cNvPr>
          <p:cNvPicPr>
            <a:picLocks noChangeAspect="1"/>
          </p:cNvPicPr>
          <p:nvPr/>
        </p:nvPicPr>
        <p:blipFill>
          <a:blip r:embed="rId8"/>
          <a:stretch>
            <a:fillRect/>
          </a:stretch>
        </p:blipFill>
        <p:spPr>
          <a:xfrm rot="21227951">
            <a:off x="5111946" y="2846570"/>
            <a:ext cx="3629031" cy="35463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20052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Planet enthält.&#10;&#10;Automatisch generierte Beschreibung">
            <a:extLst>
              <a:ext uri="{FF2B5EF4-FFF2-40B4-BE49-F238E27FC236}">
                <a16:creationId xmlns:a16="http://schemas.microsoft.com/office/drawing/2014/main" id="{75F6F052-87A1-4B7D-3405-7F85C4F9EB8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3432"/>
            <a:ext cx="12198108" cy="6854568"/>
          </a:xfrm>
          <a:prstGeom prst="rect">
            <a:avLst/>
          </a:prstGeom>
        </p:spPr>
      </p:pic>
      <p:sp>
        <p:nvSpPr>
          <p:cNvPr id="9" name="Rechteck 8">
            <a:extLst>
              <a:ext uri="{FF2B5EF4-FFF2-40B4-BE49-F238E27FC236}">
                <a16:creationId xmlns:a16="http://schemas.microsoft.com/office/drawing/2014/main" id="{B7185371-7FCD-1B67-A8A8-44FAC24CB176}"/>
              </a:ext>
            </a:extLst>
          </p:cNvPr>
          <p:cNvSpPr/>
          <p:nvPr/>
        </p:nvSpPr>
        <p:spPr>
          <a:xfrm>
            <a:off x="0" y="-18012"/>
            <a:ext cx="12192000" cy="6876011"/>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8" name="Untertitel 2">
            <a:extLst>
              <a:ext uri="{FF2B5EF4-FFF2-40B4-BE49-F238E27FC236}">
                <a16:creationId xmlns:a16="http://schemas.microsoft.com/office/drawing/2014/main" id="{C27944FD-AF57-4443-0145-1A867651413C}"/>
              </a:ext>
            </a:extLst>
          </p:cNvPr>
          <p:cNvSpPr txBox="1">
            <a:spLocks/>
          </p:cNvSpPr>
          <p:nvPr/>
        </p:nvSpPr>
        <p:spPr>
          <a:xfrm>
            <a:off x="982055" y="4522762"/>
            <a:ext cx="10120399" cy="1663496"/>
          </a:xfrm>
          <a:prstGeom prst="rect">
            <a:avLst/>
          </a:prstGeom>
        </p:spPr>
        <p:txBody>
          <a:bodyPr vert="horz" lIns="91440" tIns="45720" rIns="91440" bIns="45720" rtlCol="0" anchor="b">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e-AT" sz="2400" dirty="0">
                <a:solidFill>
                  <a:srgbClr val="E8FBD2"/>
                </a:solidFill>
                <a:latin typeface="Lato" panose="020F0502020204030203" pitchFamily="34" charset="0"/>
                <a:ea typeface="Lato" panose="020F0502020204030203" pitchFamily="34" charset="0"/>
                <a:cs typeface="Lato" panose="020F0502020204030203" pitchFamily="34" charset="0"/>
              </a:rPr>
              <a:t>Überall auf der Welt entstehen Elterninitiativen. Denn Kinder nutzen dieselben Apps und Plattformen, entwickeln ähnliche problematische Nutzungsmuster und sind mit denselben Risiken konfrontiert.</a:t>
            </a:r>
          </a:p>
          <a:p>
            <a:pPr algn="ct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Es ist längst ein globales Problem – und Eltern auf der ganzen Welt s</a:t>
            </a:r>
            <a:r>
              <a:rPr lang="de-AT" sz="2400" b="1" dirty="0">
                <a:solidFill>
                  <a:srgbClr val="E8FBD2"/>
                </a:solidFill>
              </a:rPr>
              <a:t>chließen sich zusammen, um etwas zu verändern.</a:t>
            </a:r>
            <a:endParaRPr lang="de-AT" sz="2400" dirty="0">
              <a:solidFill>
                <a:srgbClr val="E8FBD2"/>
              </a:solidFill>
              <a:latin typeface="Lato" panose="020F0502020204030203" pitchFamily="34"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203845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37B79F59-3F32-CAAC-64C7-F097FA12F3E3}"/>
            </a:ext>
          </a:extLst>
        </p:cNvPr>
        <p:cNvGrpSpPr/>
        <p:nvPr/>
      </p:nvGrpSpPr>
      <p:grpSpPr>
        <a:xfrm>
          <a:off x="0" y="0"/>
          <a:ext cx="0" cy="0"/>
          <a:chOff x="0" y="0"/>
          <a:chExt cx="0" cy="0"/>
        </a:xfrm>
      </p:grpSpPr>
      <p:pic>
        <p:nvPicPr>
          <p:cNvPr id="5" name="Grafik 4" descr="Ein Bild, das Kleidung, Person, Menschliches Gesicht, Mädchen enthält.&#10;&#10;Automatisch generierte Beschreibung">
            <a:extLst>
              <a:ext uri="{FF2B5EF4-FFF2-40B4-BE49-F238E27FC236}">
                <a16:creationId xmlns:a16="http://schemas.microsoft.com/office/drawing/2014/main" id="{36B0ABD9-0C8A-CBFF-42F7-5AA873EDC32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E288B7CD-0CBB-3D7E-D4F1-CB2F81171957}"/>
              </a:ext>
            </a:extLst>
          </p:cNvPr>
          <p:cNvSpPr/>
          <p:nvPr/>
        </p:nvSpPr>
        <p:spPr>
          <a:xfrm>
            <a:off x="0" y="10768"/>
            <a:ext cx="12192000" cy="692551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37" name="Google Shape;237;p28">
            <a:extLst>
              <a:ext uri="{FF2B5EF4-FFF2-40B4-BE49-F238E27FC236}">
                <a16:creationId xmlns:a16="http://schemas.microsoft.com/office/drawing/2014/main" id="{1BE1100E-5153-8972-653F-4B9222CAF984}"/>
              </a:ext>
            </a:extLst>
          </p:cNvPr>
          <p:cNvSpPr txBox="1"/>
          <p:nvPr/>
        </p:nvSpPr>
        <p:spPr>
          <a:xfrm>
            <a:off x="1700801" y="2572355"/>
            <a:ext cx="8790400" cy="1713290"/>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 UND Experten schlagen Alarm </a:t>
            </a:r>
            <a:endParaRPr sz="54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FA9D77BD-92E4-D1D0-7C3A-96DB72D6510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Tree>
    <p:extLst>
      <p:ext uri="{BB962C8B-B14F-4D97-AF65-F5344CB8AC3E}">
        <p14:creationId xmlns:p14="http://schemas.microsoft.com/office/powerpoint/2010/main" val="23332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4F9E630C-EB87-1024-5590-307C8E795A3B}"/>
            </a:ext>
          </a:extLst>
        </p:cNvPr>
        <p:cNvGrpSpPr/>
        <p:nvPr/>
      </p:nvGrpSpPr>
      <p:grpSpPr>
        <a:xfrm>
          <a:off x="0" y="0"/>
          <a:ext cx="0" cy="0"/>
          <a:chOff x="0" y="0"/>
          <a:chExt cx="0" cy="0"/>
        </a:xfrm>
      </p:grpSpPr>
      <p:sp>
        <p:nvSpPr>
          <p:cNvPr id="2" name="Google Shape;124;p22">
            <a:extLst>
              <a:ext uri="{FF2B5EF4-FFF2-40B4-BE49-F238E27FC236}">
                <a16:creationId xmlns:a16="http://schemas.microsoft.com/office/drawing/2014/main" id="{3626CDE8-A2E0-3644-8D31-1E02D65C5EF4}"/>
              </a:ext>
            </a:extLst>
          </p:cNvPr>
          <p:cNvSpPr txBox="1"/>
          <p:nvPr/>
        </p:nvSpPr>
        <p:spPr>
          <a:xfrm>
            <a:off x="1456158" y="439744"/>
            <a:ext cx="10735841" cy="568361"/>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2800" b="1" spc="-150" dirty="0">
                <a:solidFill>
                  <a:srgbClr val="275754"/>
                </a:solidFill>
                <a:latin typeface="Quicksand" panose="02000303000000000000" pitchFamily="2" charset="0"/>
                <a:ea typeface="Lato Black" panose="020F0502020204030203" pitchFamily="34" charset="0"/>
                <a:cs typeface="Lato Black" panose="020F0502020204030203" pitchFamily="34" charset="0"/>
                <a:sym typeface="Montserrat ExtraBold"/>
              </a:rPr>
              <a:t>UNSERE EXPERTEN – ALLIANZ FÜR DIGITALEN KINDERSCHUTZ</a:t>
            </a:r>
            <a:endParaRPr sz="533" b="1" spc="-150" dirty="0">
              <a:solidFill>
                <a:srgbClr val="275754"/>
              </a:solidFill>
              <a:latin typeface="Quicksand" panose="02000303000000000000" pitchFamily="2" charset="0"/>
              <a:ea typeface="Lato Black" panose="020F0502020204030203" pitchFamily="34" charset="0"/>
              <a:cs typeface="Lato Black" panose="020F0502020204030203" pitchFamily="34" charset="0"/>
              <a:sym typeface="Montserrat ExtraBold"/>
            </a:endParaRPr>
          </a:p>
        </p:txBody>
      </p:sp>
      <p:pic>
        <p:nvPicPr>
          <p:cNvPr id="3" name="Grafik 2">
            <a:extLst>
              <a:ext uri="{FF2B5EF4-FFF2-40B4-BE49-F238E27FC236}">
                <a16:creationId xmlns:a16="http://schemas.microsoft.com/office/drawing/2014/main" id="{99706629-9763-437E-157C-52214067857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14" name="Google Shape;503;p52">
            <a:extLst>
              <a:ext uri="{FF2B5EF4-FFF2-40B4-BE49-F238E27FC236}">
                <a16:creationId xmlns:a16="http://schemas.microsoft.com/office/drawing/2014/main" id="{38BDEF1F-C170-3D3C-65EF-BD61D42656FB}"/>
              </a:ext>
            </a:extLst>
          </p:cNvPr>
          <p:cNvSpPr txBox="1"/>
          <p:nvPr/>
        </p:nvSpPr>
        <p:spPr>
          <a:xfrm>
            <a:off x="878179" y="1008105"/>
            <a:ext cx="11127554" cy="6086241"/>
          </a:xfrm>
          <a:prstGeom prst="rect">
            <a:avLst/>
          </a:prstGeom>
          <a:noFill/>
          <a:ln>
            <a:noFill/>
          </a:ln>
        </p:spPr>
        <p:txBody>
          <a:bodyPr spcFirstLastPara="1" wrap="square" lIns="121900" tIns="121900" rIns="121900" bIns="121900" anchor="t" anchorCtr="0">
            <a:spAutoFit/>
          </a:bodyPr>
          <a:lstStyle/>
          <a:p>
            <a:pPr>
              <a:lnSpc>
                <a:spcPct val="115000"/>
              </a:lnSpc>
            </a:pP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A. Univ.-Prof. Dr. med. Dr. med. habil. Daniela Karall</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Präsidentin der Österreichischen Gesellschaft für Kinder- und Jugendheilkunde</a:t>
            </a: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Stellvertretende Klinikdirektorin, Pädiatrie 1, Universitätsklinik für Kinder- und Jugendheilkunde, Medizinische Universität Innsbruck</a:t>
            </a:r>
            <a:br>
              <a:rPr lang="de-DE" sz="1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Prim. Univ.-Prof. Dr. Kathrin Sevecke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Designierte Präsidentin der Österreichischen Gesellschaft für Kinder- und Jugendpsychiatrie, Psychotherapie und Psychosomatik (ÖGKJP), FÄ für Kinder- und Jugendpsychiatrie, -psychotherapie und –</a:t>
            </a:r>
            <a:r>
              <a:rPr lang="de-DE"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psychosomatik</a:t>
            </a: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Univ.-Prof. </a:t>
            </a:r>
            <a:r>
              <a:rPr lang="de-DE" sz="2400" b="1"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emerit</a:t>
            </a: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 PD Dr. Leonhard Thun-Hohenstein</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Salzburg Institute </a:t>
            </a:r>
            <a:r>
              <a:rPr lang="de-DE"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for</a:t>
            </a: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 Arts in Medicine</a:t>
            </a: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Dr. med. Arnika Thiede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FÄ für Kinder- und Jugendheilkunde, Schwerpunkt Neuropädiatrie und Sozialpädiatrie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Entwicklungsmedizinische Ambulanz, Krankenhaus Barmherzige Brüder Linz</a:t>
            </a:r>
            <a:br>
              <a:rPr lang="de-AT"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endParaRPr lang="de-AT" b="1" dirty="0">
              <a:solidFill>
                <a:srgbClr val="00353F"/>
              </a:solidFill>
              <a:latin typeface="Lato Medium" panose="020F0502020204030203" pitchFamily="34" charset="0"/>
              <a:ea typeface="Lato Medium" panose="020F0502020204030203" pitchFamily="34" charset="0"/>
              <a:cs typeface="Lato Medium" panose="020F0502020204030203" pitchFamily="34" charset="0"/>
            </a:endParaRPr>
          </a:p>
          <a:p>
            <a:pPr>
              <a:lnSpc>
                <a:spcPct val="115000"/>
              </a:lnSpc>
            </a:pPr>
            <a:endParaRPr sz="2400" dirty="0">
              <a:latin typeface="Lato Medium" panose="020F0502020204030203" pitchFamily="34" charset="0"/>
              <a:ea typeface="Lato Medium" panose="020F0502020204030203" pitchFamily="34" charset="0"/>
              <a:cs typeface="Lato Medium" panose="020F0502020204030203" pitchFamily="34" charset="0"/>
            </a:endParaRPr>
          </a:p>
        </p:txBody>
      </p:sp>
    </p:spTree>
    <p:extLst>
      <p:ext uri="{BB962C8B-B14F-4D97-AF65-F5344CB8AC3E}">
        <p14:creationId xmlns:p14="http://schemas.microsoft.com/office/powerpoint/2010/main" val="2175797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2D8DE8DD-5E8F-5737-36CA-CD0C5D59CD4E}"/>
            </a:ext>
          </a:extLst>
        </p:cNvPr>
        <p:cNvGrpSpPr/>
        <p:nvPr/>
      </p:nvGrpSpPr>
      <p:grpSpPr>
        <a:xfrm>
          <a:off x="0" y="0"/>
          <a:ext cx="0" cy="0"/>
          <a:chOff x="0" y="0"/>
          <a:chExt cx="0" cy="0"/>
        </a:xfrm>
      </p:grpSpPr>
      <p:pic>
        <p:nvPicPr>
          <p:cNvPr id="3" name="Grafik 2">
            <a:extLst>
              <a:ext uri="{FF2B5EF4-FFF2-40B4-BE49-F238E27FC236}">
                <a16:creationId xmlns:a16="http://schemas.microsoft.com/office/drawing/2014/main" id="{D8B07B1C-4F31-9FCC-5877-20700C4D4B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503;p52">
            <a:extLst>
              <a:ext uri="{FF2B5EF4-FFF2-40B4-BE49-F238E27FC236}">
                <a16:creationId xmlns:a16="http://schemas.microsoft.com/office/drawing/2014/main" id="{80AC5D40-6DF2-AF44-0937-3FF99932B2A2}"/>
              </a:ext>
            </a:extLst>
          </p:cNvPr>
          <p:cNvSpPr txBox="1"/>
          <p:nvPr/>
        </p:nvSpPr>
        <p:spPr>
          <a:xfrm>
            <a:off x="8264808" y="5367851"/>
            <a:ext cx="3506013" cy="1449587"/>
          </a:xfrm>
          <a:prstGeom prst="rect">
            <a:avLst/>
          </a:prstGeom>
          <a:noFill/>
          <a:ln>
            <a:noFill/>
          </a:ln>
        </p:spPr>
        <p:txBody>
          <a:bodyPr spcFirstLastPara="1" wrap="square" lIns="121900" tIns="121900" rIns="121900" bIns="121900" anchor="t" anchorCtr="0">
            <a:spAutoFit/>
          </a:bodyPr>
          <a:lstStyle/>
          <a:p>
            <a:pPr>
              <a:lnSpc>
                <a:spcPct val="115000"/>
              </a:lnSpc>
            </a:pPr>
            <a:r>
              <a:rPr lang="de-DE" sz="16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Ehemalige Schulleiterin, Digitalbotschafterin Niedersachsen und Bestsellerautorin</a:t>
            </a:r>
          </a:p>
          <a:p>
            <a:pPr>
              <a:lnSpc>
                <a:spcPct val="115000"/>
              </a:lnSpc>
            </a:pPr>
            <a:endParaRPr sz="2000" dirty="0">
              <a:latin typeface="Lato Medium" panose="020F0502020204030203" pitchFamily="34" charset="0"/>
              <a:ea typeface="Lato Medium" panose="020F0502020204030203" pitchFamily="34" charset="0"/>
              <a:cs typeface="Lato Medium" panose="020F0502020204030203" pitchFamily="34" charset="0"/>
            </a:endParaRPr>
          </a:p>
        </p:txBody>
      </p:sp>
      <p:sp>
        <p:nvSpPr>
          <p:cNvPr id="14" name="Google Shape;503;p52">
            <a:extLst>
              <a:ext uri="{FF2B5EF4-FFF2-40B4-BE49-F238E27FC236}">
                <a16:creationId xmlns:a16="http://schemas.microsoft.com/office/drawing/2014/main" id="{E4CB8731-2F80-9544-0E09-22EF614F75FD}"/>
              </a:ext>
            </a:extLst>
          </p:cNvPr>
          <p:cNvSpPr txBox="1"/>
          <p:nvPr/>
        </p:nvSpPr>
        <p:spPr>
          <a:xfrm>
            <a:off x="878179" y="1008105"/>
            <a:ext cx="11127554" cy="6086241"/>
          </a:xfrm>
          <a:prstGeom prst="rect">
            <a:avLst/>
          </a:prstGeom>
          <a:noFill/>
          <a:ln>
            <a:noFill/>
          </a:ln>
        </p:spPr>
        <p:txBody>
          <a:bodyPr spcFirstLastPara="1" wrap="square" lIns="121900" tIns="121900" rIns="121900" bIns="121900" anchor="t" anchorCtr="0">
            <a:spAutoFit/>
          </a:bodyPr>
          <a:lstStyle/>
          <a:p>
            <a:pPr>
              <a:lnSpc>
                <a:spcPct val="115000"/>
              </a:lnSpc>
            </a:pP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A. Univ.-Prof. Dr. med. Dr. med. habil. Daniela Karall</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Präsidentin der Österreichischen Gesellschaft für Kinder- und Jugendheilkunde</a:t>
            </a:r>
            <a:b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Stellvertretende Klinikdirektorin, Pädiatrie 1, Universitätsklinik für Kinder- und Jugendheilkunde, Medizinische Universität Innsbruck</a:t>
            </a:r>
            <a:br>
              <a:rPr lang="de-DE" sz="1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Prim. Univ.-Prof. Dr. Kathrin Sevecke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Designierte Präsidentin der Österreichischen Gesellschaft für Kinder- und Jugendpsychiatrie, Psychotherapie und Psychosomatik (ÖGKJP), FÄ für Kinder- und Jugendpsychiatrie, -psychotherapie und –</a:t>
            </a:r>
            <a:r>
              <a:rPr lang="de-DE"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psychosomatik</a:t>
            </a: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Univ.-Prof. </a:t>
            </a:r>
            <a:r>
              <a:rPr lang="de-DE" sz="2400" b="1"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emerit</a:t>
            </a: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 PD Dr. Leonhard Thun-Hohenstein</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Salzburg Institute </a:t>
            </a:r>
            <a:r>
              <a:rPr lang="de-DE"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rPr>
              <a:t>for</a:t>
            </a: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 Arts in Medicine</a:t>
            </a: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br>
              <a:rPr lang="de-DE" sz="1000"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r>
              <a:rPr lang="de-DE" sz="24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Dr. med. Arnika Thiede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FÄ für Kinder- und Jugendheilkunde, Schwerpunkt Neuropädiatrie und Sozialpädiatrie</a:t>
            </a:r>
          </a:p>
          <a:p>
            <a:pPr>
              <a:lnSpc>
                <a:spcPct val="115000"/>
              </a:lnSpc>
            </a:pPr>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t>Entwicklungsmedizinische Ambulanz, Krankenhaus Barmherzige Brüder Linz</a:t>
            </a:r>
            <a:br>
              <a:rPr lang="de-AT" b="1" dirty="0">
                <a:solidFill>
                  <a:srgbClr val="00353F"/>
                </a:solidFill>
                <a:latin typeface="Lato Medium" panose="020F0502020204030203" pitchFamily="34" charset="0"/>
                <a:ea typeface="Lato Medium" panose="020F0502020204030203" pitchFamily="34" charset="0"/>
                <a:cs typeface="Lato Medium" panose="020F0502020204030203" pitchFamily="34" charset="0"/>
              </a:rPr>
            </a:br>
            <a:endParaRPr lang="de-AT" b="1" dirty="0">
              <a:solidFill>
                <a:srgbClr val="00353F"/>
              </a:solidFill>
              <a:latin typeface="Lato Medium" panose="020F0502020204030203" pitchFamily="34" charset="0"/>
              <a:ea typeface="Lato Medium" panose="020F0502020204030203" pitchFamily="34" charset="0"/>
              <a:cs typeface="Lato Medium" panose="020F0502020204030203" pitchFamily="34" charset="0"/>
            </a:endParaRPr>
          </a:p>
          <a:p>
            <a:pPr>
              <a:lnSpc>
                <a:spcPct val="115000"/>
              </a:lnSpc>
            </a:pPr>
            <a:endParaRPr sz="2400" dirty="0">
              <a:latin typeface="Lato Medium" panose="020F0502020204030203" pitchFamily="34" charset="0"/>
              <a:ea typeface="Lato Medium" panose="020F0502020204030203" pitchFamily="34" charset="0"/>
              <a:cs typeface="Lato Medium" panose="020F0502020204030203" pitchFamily="34" charset="0"/>
            </a:endParaRPr>
          </a:p>
        </p:txBody>
      </p:sp>
      <p:pic>
        <p:nvPicPr>
          <p:cNvPr id="11" name="Grafik 10">
            <a:extLst>
              <a:ext uri="{FF2B5EF4-FFF2-40B4-BE49-F238E27FC236}">
                <a16:creationId xmlns:a16="http://schemas.microsoft.com/office/drawing/2014/main" id="{4B4439B0-2783-5BC3-B9C3-76B15BB7DE2E}"/>
              </a:ext>
            </a:extLst>
          </p:cNvPr>
          <p:cNvPicPr>
            <a:picLocks noChangeAspect="1"/>
          </p:cNvPicPr>
          <p:nvPr/>
        </p:nvPicPr>
        <p:blipFill>
          <a:blip r:embed="rId4"/>
          <a:stretch>
            <a:fillRect/>
          </a:stretch>
        </p:blipFill>
        <p:spPr>
          <a:xfrm rot="21054890">
            <a:off x="2781189" y="1699609"/>
            <a:ext cx="8036532" cy="6922133"/>
          </a:xfrm>
          <a:prstGeom prst="rect">
            <a:avLst/>
          </a:prstGeom>
        </p:spPr>
      </p:pic>
      <p:sp>
        <p:nvSpPr>
          <p:cNvPr id="7" name="Google Shape;124;p22">
            <a:extLst>
              <a:ext uri="{FF2B5EF4-FFF2-40B4-BE49-F238E27FC236}">
                <a16:creationId xmlns:a16="http://schemas.microsoft.com/office/drawing/2014/main" id="{9E253403-4384-C567-3021-B1EFE6F6023B}"/>
              </a:ext>
            </a:extLst>
          </p:cNvPr>
          <p:cNvSpPr txBox="1"/>
          <p:nvPr/>
        </p:nvSpPr>
        <p:spPr>
          <a:xfrm>
            <a:off x="1456158" y="439744"/>
            <a:ext cx="10735841" cy="568361"/>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2800" b="1" spc="-150" dirty="0">
                <a:solidFill>
                  <a:srgbClr val="275754"/>
                </a:solidFill>
                <a:latin typeface="Quicksand" panose="02000303000000000000" pitchFamily="2" charset="0"/>
                <a:ea typeface="Lato Black" panose="020F0502020204030203" pitchFamily="34" charset="0"/>
                <a:cs typeface="Lato Black" panose="020F0502020204030203" pitchFamily="34" charset="0"/>
                <a:sym typeface="Montserrat ExtraBold"/>
              </a:rPr>
              <a:t>UNSERE EXPERTEN – ALLIANZ FÜR DIGITALEN KINDERSCHUTZ</a:t>
            </a:r>
            <a:endParaRPr sz="533" b="1" spc="-150" dirty="0">
              <a:solidFill>
                <a:srgbClr val="275754"/>
              </a:solidFill>
              <a:latin typeface="Quicksand" panose="02000303000000000000" pitchFamily="2"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387930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pic>
        <p:nvPicPr>
          <p:cNvPr id="5" name="Grafik 4" descr="Ein Bild, das Kleidung, Person, Menschliches Gesicht, Mädchen enthält.&#10;&#10;Automatisch generierte Beschreibung">
            <a:extLst>
              <a:ext uri="{FF2B5EF4-FFF2-40B4-BE49-F238E27FC236}">
                <a16:creationId xmlns:a16="http://schemas.microsoft.com/office/drawing/2014/main" id="{3BA84DE2-8734-AEF6-A654-ABFC8B9B587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1E34430B-8886-2FD9-D44C-E1BE09430A39}"/>
              </a:ext>
            </a:extLst>
          </p:cNvPr>
          <p:cNvSpPr/>
          <p:nvPr/>
        </p:nvSpPr>
        <p:spPr>
          <a:xfrm>
            <a:off x="0" y="10768"/>
            <a:ext cx="12192000" cy="692551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37" name="Google Shape;237;p28"/>
          <p:cNvSpPr txBox="1"/>
          <p:nvPr/>
        </p:nvSpPr>
        <p:spPr>
          <a:xfrm>
            <a:off x="1700801" y="2987853"/>
            <a:ext cx="8790400" cy="882293"/>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Was genau ist das Problem? </a:t>
            </a:r>
            <a:endParaRPr sz="54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F2948AA6-0208-0634-4A9A-2930E0B9157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0F0E1"/>
        </a:solidFill>
        <a:effectLst/>
      </p:bgPr>
    </p:bg>
    <p:spTree>
      <p:nvGrpSpPr>
        <p:cNvPr id="1" name="Shape 148"/>
        <p:cNvGrpSpPr/>
        <p:nvPr/>
      </p:nvGrpSpPr>
      <p:grpSpPr>
        <a:xfrm>
          <a:off x="0" y="0"/>
          <a:ext cx="0" cy="0"/>
          <a:chOff x="0" y="0"/>
          <a:chExt cx="0" cy="0"/>
        </a:xfrm>
      </p:grpSpPr>
      <p:sp>
        <p:nvSpPr>
          <p:cNvPr id="149" name="Google Shape;149;p23"/>
          <p:cNvSpPr/>
          <p:nvPr/>
        </p:nvSpPr>
        <p:spPr>
          <a:xfrm>
            <a:off x="1859733" y="1647636"/>
            <a:ext cx="2706000" cy="2217200"/>
          </a:xfrm>
          <a:prstGeom prst="roundRect">
            <a:avLst>
              <a:gd name="adj" fmla="val 5801"/>
            </a:avLst>
          </a:prstGeom>
          <a:solidFill>
            <a:srgbClr val="DBE51B"/>
          </a:solidFill>
          <a:ln>
            <a:noFill/>
          </a:ln>
        </p:spPr>
        <p:txBody>
          <a:bodyPr spcFirstLastPara="1" wrap="square" lIns="121900" tIns="121900" rIns="121900" bIns="121900" anchor="ctr" anchorCtr="0">
            <a:noAutofit/>
          </a:bodyPr>
          <a:lstStyle/>
          <a:p>
            <a:pPr algn="ctr"/>
            <a:endParaRPr sz="2400" dirty="0">
              <a:solidFill>
                <a:srgbClr val="6ECC9D"/>
              </a:solidFill>
            </a:endParaRPr>
          </a:p>
        </p:txBody>
      </p:sp>
      <p:cxnSp>
        <p:nvCxnSpPr>
          <p:cNvPr id="151" name="Google Shape;151;p23"/>
          <p:cNvCxnSpPr/>
          <p:nvPr/>
        </p:nvCxnSpPr>
        <p:spPr>
          <a:xfrm rot="10800000">
            <a:off x="5900033" y="1516333"/>
            <a:ext cx="0" cy="4480800"/>
          </a:xfrm>
          <a:prstGeom prst="straightConnector1">
            <a:avLst/>
          </a:prstGeom>
          <a:noFill/>
          <a:ln w="9525" cap="flat" cmpd="sng">
            <a:solidFill>
              <a:srgbClr val="00353F">
                <a:alpha val="10980"/>
              </a:srgbClr>
            </a:solidFill>
            <a:prstDash val="solid"/>
            <a:miter lim="400000"/>
            <a:headEnd type="none" w="sm" len="sm"/>
            <a:tailEnd type="none" w="sm" len="sm"/>
          </a:ln>
        </p:spPr>
      </p:cxnSp>
      <p:sp>
        <p:nvSpPr>
          <p:cNvPr id="152" name="Google Shape;152;p23"/>
          <p:cNvSpPr txBox="1"/>
          <p:nvPr/>
        </p:nvSpPr>
        <p:spPr>
          <a:xfrm>
            <a:off x="1411733" y="433314"/>
            <a:ext cx="10663348" cy="523285"/>
          </a:xfrm>
          <a:prstGeom prst="rect">
            <a:avLst/>
          </a:prstGeom>
          <a:noFill/>
          <a:ln>
            <a:noFill/>
          </a:ln>
        </p:spPr>
        <p:txBody>
          <a:bodyPr spcFirstLastPara="1" wrap="square" lIns="25400" tIns="25400" rIns="25400" bIns="25400" anchor="ctr" anchorCtr="0">
            <a:spAutoFit/>
          </a:bodyPr>
          <a:lstStyle/>
          <a:p>
            <a:pPr>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SMARTPHONES SIND NICHT EINFACH TELEPHONE </a:t>
            </a:r>
            <a:endParaRPr sz="667" b="1" dirty="0">
              <a:latin typeface="Quicksand" panose="02000303000000000000" pitchFamily="2" charset="0"/>
              <a:ea typeface="Montserrat ExtraBold"/>
              <a:cs typeface="Montserrat ExtraBold"/>
              <a:sym typeface="Montserrat ExtraBold"/>
            </a:endParaRPr>
          </a:p>
        </p:txBody>
      </p:sp>
      <p:sp>
        <p:nvSpPr>
          <p:cNvPr id="153" name="Google Shape;153;p23"/>
          <p:cNvSpPr txBox="1"/>
          <p:nvPr/>
        </p:nvSpPr>
        <p:spPr>
          <a:xfrm>
            <a:off x="1411733" y="4472501"/>
            <a:ext cx="3602000" cy="543803"/>
          </a:xfrm>
          <a:prstGeom prst="rect">
            <a:avLst/>
          </a:prstGeom>
          <a:noFill/>
          <a:ln>
            <a:noFill/>
          </a:ln>
        </p:spPr>
        <p:txBody>
          <a:bodyPr spcFirstLastPara="1" wrap="square" lIns="25400" tIns="25400" rIns="25400" bIns="25400" anchor="ctr" anchorCtr="0">
            <a:spAutoFit/>
          </a:bodyPr>
          <a:lstStyle/>
          <a:p>
            <a:pPr algn="ctr">
              <a:lnSpc>
                <a:spcPct val="120000"/>
              </a:lnSpc>
              <a:buClr>
                <a:srgbClr val="00353F"/>
              </a:buClr>
              <a:buSzPts val="1100"/>
            </a:pPr>
            <a:r>
              <a:rPr lang="en-GB" sz="2667" dirty="0">
                <a:solidFill>
                  <a:srgbClr val="6ECC9D"/>
                </a:solidFill>
                <a:latin typeface="Lato Black" panose="020F0502020204030203" pitchFamily="34" charset="0"/>
                <a:ea typeface="Lato Black" panose="020F0502020204030203" pitchFamily="34" charset="0"/>
                <a:cs typeface="Lato Black" panose="020F0502020204030203" pitchFamily="34" charset="0"/>
                <a:sym typeface="Montserrat ExtraBold"/>
              </a:rPr>
              <a:t>EINFACHES HANDY</a:t>
            </a:r>
            <a:endParaRPr sz="2667" dirty="0">
              <a:solidFill>
                <a:srgbClr val="6ECC9D"/>
              </a:solidFill>
              <a:latin typeface="Lato Black" panose="020F0502020204030203" pitchFamily="34" charset="0"/>
              <a:ea typeface="Lato Black" panose="020F0502020204030203" pitchFamily="34" charset="0"/>
              <a:cs typeface="Lato Black" panose="020F0502020204030203" pitchFamily="34" charset="0"/>
              <a:sym typeface="Montserrat Medium"/>
            </a:endParaRPr>
          </a:p>
        </p:txBody>
      </p:sp>
      <p:sp>
        <p:nvSpPr>
          <p:cNvPr id="154" name="Google Shape;154;p23"/>
          <p:cNvSpPr txBox="1"/>
          <p:nvPr/>
        </p:nvSpPr>
        <p:spPr>
          <a:xfrm>
            <a:off x="500101" y="5095713"/>
            <a:ext cx="5095696" cy="1380891"/>
          </a:xfrm>
          <a:prstGeom prst="rect">
            <a:avLst/>
          </a:prstGeom>
          <a:noFill/>
          <a:ln>
            <a:noFill/>
          </a:ln>
        </p:spPr>
        <p:txBody>
          <a:bodyPr spcFirstLastPara="1" wrap="square" lIns="25400" tIns="25400" rIns="25400" bIns="25400" anchor="ctr" anchorCtr="0">
            <a:spAutoFit/>
          </a:bodyPr>
          <a:lstStyle/>
          <a:p>
            <a:pPr algn="ctr">
              <a:lnSpc>
                <a:spcPct val="120000"/>
              </a:lnSpc>
              <a:buClr>
                <a:srgbClr val="00353F"/>
              </a:buClr>
              <a:buSzPts val="1100"/>
            </a:pP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Auch </a:t>
            </a: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genannt</a:t>
            </a: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 </a:t>
            </a: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Tastenhandy</a:t>
            </a: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 </a:t>
            </a: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oder</a:t>
            </a: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 “dump phone”:</a:t>
            </a:r>
            <a:b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b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Telefonieren</a:t>
            </a: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 </a:t>
            </a: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Texten</a:t>
            </a: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 Snake </a:t>
            </a:r>
            <a:r>
              <a:rPr lang="en-GB" sz="24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spielen</a:t>
            </a:r>
            <a:endParaRPr sz="2400" dirty="0">
              <a:latin typeface="Lato Medium" panose="020F0502020204030203" pitchFamily="34" charset="0"/>
              <a:ea typeface="Lato Medium" panose="020F0502020204030203" pitchFamily="34" charset="0"/>
              <a:cs typeface="Lato Medium" panose="020F0502020204030203" pitchFamily="34" charset="0"/>
              <a:sym typeface="Montserrat Medium"/>
            </a:endParaRPr>
          </a:p>
        </p:txBody>
      </p:sp>
      <p:sp>
        <p:nvSpPr>
          <p:cNvPr id="155" name="Google Shape;155;p23"/>
          <p:cNvSpPr txBox="1"/>
          <p:nvPr/>
        </p:nvSpPr>
        <p:spPr>
          <a:xfrm>
            <a:off x="6417499" y="4472594"/>
            <a:ext cx="5274400" cy="1528816"/>
          </a:xfrm>
          <a:prstGeom prst="rect">
            <a:avLst/>
          </a:prstGeom>
          <a:noFill/>
          <a:ln>
            <a:noFill/>
          </a:ln>
        </p:spPr>
        <p:txBody>
          <a:bodyPr spcFirstLastPara="1" wrap="square" lIns="25400" tIns="25400" rIns="25400" bIns="25400" anchor="ctr" anchorCtr="0">
            <a:spAutoFit/>
          </a:bodyPr>
          <a:lstStyle/>
          <a:p>
            <a:pPr algn="ctr">
              <a:lnSpc>
                <a:spcPct val="120000"/>
              </a:lnSpc>
              <a:buClr>
                <a:schemeClr val="dk1"/>
              </a:buClr>
              <a:buSzPts val="1100"/>
            </a:pPr>
            <a:r>
              <a:rPr lang="en-GB" sz="2667" dirty="0">
                <a:solidFill>
                  <a:srgbClr val="6ECC9D"/>
                </a:solidFill>
                <a:latin typeface="Lato Black" panose="020F0502020204030203" pitchFamily="34" charset="0"/>
                <a:ea typeface="Lato Black" panose="020F0502020204030203" pitchFamily="34" charset="0"/>
                <a:cs typeface="Lato Black" panose="020F0502020204030203" pitchFamily="34" charset="0"/>
                <a:sym typeface="Montserrat ExtraBold"/>
              </a:rPr>
              <a:t>POCKET SUPERCOMPUTER</a:t>
            </a:r>
            <a:endParaRPr sz="2667" dirty="0">
              <a:solidFill>
                <a:srgbClr val="6ECC9D"/>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a:p>
            <a:pPr algn="ctr">
              <a:lnSpc>
                <a:spcPct val="120000"/>
              </a:lnSpc>
              <a:buClr>
                <a:schemeClr val="dk1"/>
              </a:buClr>
              <a:buSzPts val="1100"/>
            </a:pPr>
            <a:endParaRPr sz="2667" dirty="0">
              <a:solidFill>
                <a:srgbClr val="02BD6F"/>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a:p>
            <a:pPr algn="ctr">
              <a:lnSpc>
                <a:spcPct val="120000"/>
              </a:lnSpc>
              <a:buClr>
                <a:srgbClr val="00353F"/>
              </a:buClr>
              <a:buSzPts val="1100"/>
            </a:pPr>
            <a:endParaRPr sz="2667" dirty="0">
              <a:solidFill>
                <a:srgbClr val="02BD6F"/>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
        <p:nvSpPr>
          <p:cNvPr id="156" name="Google Shape;156;p23"/>
          <p:cNvSpPr txBox="1"/>
          <p:nvPr/>
        </p:nvSpPr>
        <p:spPr>
          <a:xfrm>
            <a:off x="6376267" y="5095713"/>
            <a:ext cx="5162800" cy="1380891"/>
          </a:xfrm>
          <a:prstGeom prst="rect">
            <a:avLst/>
          </a:prstGeom>
          <a:noFill/>
          <a:ln>
            <a:noFill/>
          </a:ln>
        </p:spPr>
        <p:txBody>
          <a:bodyPr spcFirstLastPara="1" wrap="square" lIns="25400" tIns="25400" rIns="25400" bIns="25400" anchor="ctr" anchorCtr="0">
            <a:spAutoFit/>
          </a:bodyPr>
          <a:lstStyle/>
          <a:p>
            <a:pPr algn="ctr">
              <a:lnSpc>
                <a:spcPct val="120000"/>
              </a:lnSpc>
              <a:buClr>
                <a:schemeClr val="dk1"/>
              </a:buClr>
              <a:buSzPts val="1100"/>
            </a:pPr>
            <a:r>
              <a:rPr lang="en-GB"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24/7 </a:t>
            </a:r>
            <a:r>
              <a:rPr lang="de-DE"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rPr>
              <a:t>Zugang zum Internet in der Hosentasche</a:t>
            </a:r>
            <a:endParaRPr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endParaRPr>
          </a:p>
          <a:p>
            <a:pPr algn="ctr">
              <a:lnSpc>
                <a:spcPct val="120000"/>
              </a:lnSpc>
              <a:buClr>
                <a:srgbClr val="00353F"/>
              </a:buClr>
              <a:buSzPts val="1100"/>
            </a:pPr>
            <a:endParaRPr sz="24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Medium"/>
            </a:endParaRPr>
          </a:p>
        </p:txBody>
      </p:sp>
      <p:sp>
        <p:nvSpPr>
          <p:cNvPr id="157" name="Google Shape;157;p23"/>
          <p:cNvSpPr/>
          <p:nvPr/>
        </p:nvSpPr>
        <p:spPr>
          <a:xfrm>
            <a:off x="7547633" y="1647636"/>
            <a:ext cx="2706000" cy="2217200"/>
          </a:xfrm>
          <a:prstGeom prst="roundRect">
            <a:avLst>
              <a:gd name="adj" fmla="val 5801"/>
            </a:avLst>
          </a:prstGeom>
          <a:solidFill>
            <a:srgbClr val="DBE51B"/>
          </a:solidFill>
          <a:ln>
            <a:noFill/>
          </a:ln>
        </p:spPr>
        <p:txBody>
          <a:bodyPr spcFirstLastPara="1" wrap="square" lIns="121900" tIns="121900" rIns="121900" bIns="121900" anchor="ctr" anchorCtr="0">
            <a:noAutofit/>
          </a:bodyPr>
          <a:lstStyle/>
          <a:p>
            <a:pPr algn="ctr"/>
            <a:endParaRPr sz="2400"/>
          </a:p>
        </p:txBody>
      </p:sp>
      <p:pic>
        <p:nvPicPr>
          <p:cNvPr id="158" name="Google Shape;158;p2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8010003" y="1163551"/>
            <a:ext cx="1926900" cy="3018839"/>
          </a:xfrm>
          <a:prstGeom prst="rect">
            <a:avLst/>
          </a:prstGeom>
          <a:noFill/>
          <a:ln>
            <a:noFill/>
          </a:ln>
          <a:effectLst>
            <a:outerShdw blurRad="700088" dist="238125" dir="3540000" algn="bl" rotWithShape="0">
              <a:srgbClr val="000000">
                <a:alpha val="14000"/>
              </a:srgbClr>
            </a:outerShdw>
          </a:effectLst>
        </p:spPr>
      </p:pic>
      <p:pic>
        <p:nvPicPr>
          <p:cNvPr id="159" name="Google Shape;159;p23"/>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2112360" y="1246803"/>
            <a:ext cx="2070813" cy="3018867"/>
          </a:xfrm>
          <a:prstGeom prst="rect">
            <a:avLst/>
          </a:prstGeom>
          <a:noFill/>
          <a:ln>
            <a:noFill/>
          </a:ln>
          <a:effectLst>
            <a:outerShdw blurRad="557213" dist="209550" dir="2520000" algn="bl" rotWithShape="0">
              <a:srgbClr val="000000">
                <a:alpha val="19000"/>
              </a:srgbClr>
            </a:outerShdw>
          </a:effectLst>
        </p:spPr>
      </p:pic>
      <p:pic>
        <p:nvPicPr>
          <p:cNvPr id="5" name="Grafik 4">
            <a:extLst>
              <a:ext uri="{FF2B5EF4-FFF2-40B4-BE49-F238E27FC236}">
                <a16:creationId xmlns:a16="http://schemas.microsoft.com/office/drawing/2014/main" id="{F45DE53C-D151-CE97-BB65-CD83BCA5B6B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2">
          <a:extLst>
            <a:ext uri="{FF2B5EF4-FFF2-40B4-BE49-F238E27FC236}">
              <a16:creationId xmlns:a16="http://schemas.microsoft.com/office/drawing/2014/main" id="{A199FE45-53D9-96B7-273B-A09D9C451C5B}"/>
            </a:ext>
          </a:extLst>
        </p:cNvPr>
        <p:cNvGrpSpPr/>
        <p:nvPr/>
      </p:nvGrpSpPr>
      <p:grpSpPr>
        <a:xfrm>
          <a:off x="0" y="0"/>
          <a:ext cx="0" cy="0"/>
          <a:chOff x="0" y="0"/>
          <a:chExt cx="0" cy="0"/>
        </a:xfrm>
      </p:grpSpPr>
      <p:pic>
        <p:nvPicPr>
          <p:cNvPr id="7" name="Grafik 6" descr="Ein Bild, das Kleidung, Person, Menschliches Gesicht, Mädchen enthält.&#10;&#10;Automatisch generierte Beschreibung">
            <a:extLst>
              <a:ext uri="{FF2B5EF4-FFF2-40B4-BE49-F238E27FC236}">
                <a16:creationId xmlns:a16="http://schemas.microsoft.com/office/drawing/2014/main" id="{AAC6C7D0-0023-4B5E-1A39-AC517F9EDA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D5CD5050-F11E-C473-CA54-020191BEA065}"/>
              </a:ext>
            </a:extLst>
          </p:cNvPr>
          <p:cNvSpPr/>
          <p:nvPr/>
        </p:nvSpPr>
        <p:spPr>
          <a:xfrm>
            <a:off x="0" y="-10767"/>
            <a:ext cx="12192000" cy="6925513"/>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pic>
        <p:nvPicPr>
          <p:cNvPr id="10" name="Grafik 9" descr="Ein Bild, das Person, Kleinkind, Im Haus, Junge enthält.&#10;&#10;Automatisch generierte Beschreibung">
            <a:extLst>
              <a:ext uri="{FF2B5EF4-FFF2-40B4-BE49-F238E27FC236}">
                <a16:creationId xmlns:a16="http://schemas.microsoft.com/office/drawing/2014/main" id="{89C2812A-5017-6A45-A838-0FE32C8EA30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19841" y="3707163"/>
            <a:ext cx="3958546" cy="2837542"/>
          </a:xfrm>
          <a:prstGeom prst="rect">
            <a:avLst/>
          </a:prstGeom>
        </p:spPr>
      </p:pic>
      <p:pic>
        <p:nvPicPr>
          <p:cNvPr id="12" name="Grafik 11" descr="Ein Bild, das Menschliches Gesicht, Person, Kleidung, draußen enthält.&#10;&#10;Automatisch generierte Beschreibung">
            <a:extLst>
              <a:ext uri="{FF2B5EF4-FFF2-40B4-BE49-F238E27FC236}">
                <a16:creationId xmlns:a16="http://schemas.microsoft.com/office/drawing/2014/main" id="{B216F8AA-D5D6-12BB-7C39-A6A6117A763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02265" y="657993"/>
            <a:ext cx="4739758" cy="2666114"/>
          </a:xfrm>
          <a:prstGeom prst="rect">
            <a:avLst/>
          </a:prstGeom>
        </p:spPr>
      </p:pic>
      <p:pic>
        <p:nvPicPr>
          <p:cNvPr id="4" name="Grafik 3" descr="Ein Bild, das Person, Kleidung, Kleinkind, Im Haus enthält.&#10;&#10;Automatisch generierte Beschreibung">
            <a:extLst>
              <a:ext uri="{FF2B5EF4-FFF2-40B4-BE49-F238E27FC236}">
                <a16:creationId xmlns:a16="http://schemas.microsoft.com/office/drawing/2014/main" id="{1ECEEAC6-6588-4EB1-A769-31190EDAA05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942265" y="2953189"/>
            <a:ext cx="4256314" cy="2837542"/>
          </a:xfrm>
          <a:prstGeom prst="rect">
            <a:avLst/>
          </a:prstGeom>
        </p:spPr>
      </p:pic>
      <p:sp>
        <p:nvSpPr>
          <p:cNvPr id="13" name="Pfeil: nach unten 12">
            <a:extLst>
              <a:ext uri="{FF2B5EF4-FFF2-40B4-BE49-F238E27FC236}">
                <a16:creationId xmlns:a16="http://schemas.microsoft.com/office/drawing/2014/main" id="{2759A3CF-A8B6-D9C6-47E8-5167FDA83AE7}"/>
              </a:ext>
            </a:extLst>
          </p:cNvPr>
          <p:cNvSpPr/>
          <p:nvPr/>
        </p:nvSpPr>
        <p:spPr>
          <a:xfrm rot="19124160">
            <a:off x="5055325" y="1886492"/>
            <a:ext cx="552452" cy="1059255"/>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2" name="Pfeil: nach unten 1">
            <a:extLst>
              <a:ext uri="{FF2B5EF4-FFF2-40B4-BE49-F238E27FC236}">
                <a16:creationId xmlns:a16="http://schemas.microsoft.com/office/drawing/2014/main" id="{00F6BEDE-02F6-ED27-C6CE-6A9E237D3801}"/>
              </a:ext>
            </a:extLst>
          </p:cNvPr>
          <p:cNvSpPr/>
          <p:nvPr/>
        </p:nvSpPr>
        <p:spPr>
          <a:xfrm rot="19124160">
            <a:off x="7043615" y="4218566"/>
            <a:ext cx="552452" cy="1059255"/>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8" name="Textfeld 7">
            <a:extLst>
              <a:ext uri="{FF2B5EF4-FFF2-40B4-BE49-F238E27FC236}">
                <a16:creationId xmlns:a16="http://schemas.microsoft.com/office/drawing/2014/main" id="{1AA9E021-E510-A4D3-CE05-2C9DEBF043AA}"/>
              </a:ext>
            </a:extLst>
          </p:cNvPr>
          <p:cNvSpPr txBox="1"/>
          <p:nvPr/>
        </p:nvSpPr>
        <p:spPr>
          <a:xfrm>
            <a:off x="5964722" y="1574249"/>
            <a:ext cx="6095114" cy="1200329"/>
          </a:xfrm>
          <a:prstGeom prst="rect">
            <a:avLst/>
          </a:prstGeom>
          <a:noFill/>
        </p:spPr>
        <p:txBody>
          <a:bodyPr wrap="square">
            <a:spAutoFit/>
          </a:bodyPr>
          <a:lstStyle/>
          <a:p>
            <a:r>
              <a:rPr lang="de-DE" sz="1800" b="1" dirty="0">
                <a:solidFill>
                  <a:schemeClr val="lt1"/>
                </a:solidFill>
                <a:latin typeface="Quicksand" panose="02000303000000000000" pitchFamily="2" charset="0"/>
                <a:ea typeface="Montserrat SemiBold"/>
                <a:cs typeface="Montserrat SemiBold"/>
                <a:sym typeface="Montserrat SemiBold"/>
              </a:rPr>
              <a:t>Die erschreckende Entwicklung: </a:t>
            </a:r>
          </a:p>
          <a:p>
            <a:r>
              <a:rPr lang="de-DE" sz="1800" b="1" dirty="0">
                <a:solidFill>
                  <a:schemeClr val="lt1"/>
                </a:solidFill>
                <a:latin typeface="Quicksand" panose="02000303000000000000" pitchFamily="2" charset="0"/>
                <a:ea typeface="Montserrat SemiBold"/>
                <a:cs typeface="Montserrat SemiBold"/>
                <a:sym typeface="Montserrat SemiBold"/>
              </a:rPr>
              <a:t>Die Kinder, die Smartphones nutzen und besitzen werden immer jünger. </a:t>
            </a:r>
            <a:r>
              <a:rPr lang="de-DE" b="1" dirty="0">
                <a:solidFill>
                  <a:schemeClr val="lt1"/>
                </a:solidFill>
                <a:latin typeface="Quicksand" panose="02000303000000000000" pitchFamily="2" charset="0"/>
                <a:ea typeface="Montserrat SemiBold"/>
                <a:cs typeface="Montserrat SemiBold"/>
                <a:sym typeface="Montserrat SemiBold"/>
              </a:rPr>
              <a:t>Sogar Babys werden mit dem Smartphone beschäftigt, ja ruhiggestellt. </a:t>
            </a:r>
            <a:endParaRPr lang="de-AT" dirty="0"/>
          </a:p>
        </p:txBody>
      </p:sp>
      <p:sp>
        <p:nvSpPr>
          <p:cNvPr id="5" name="Textfeld 4">
            <a:extLst>
              <a:ext uri="{FF2B5EF4-FFF2-40B4-BE49-F238E27FC236}">
                <a16:creationId xmlns:a16="http://schemas.microsoft.com/office/drawing/2014/main" id="{08054A92-E264-DAF8-54F3-76DD5D2F771D}"/>
              </a:ext>
            </a:extLst>
          </p:cNvPr>
          <p:cNvSpPr txBox="1"/>
          <p:nvPr/>
        </p:nvSpPr>
        <p:spPr>
          <a:xfrm>
            <a:off x="1379187" y="5969342"/>
            <a:ext cx="5624006" cy="646331"/>
          </a:xfrm>
          <a:prstGeom prst="rect">
            <a:avLst/>
          </a:prstGeom>
          <a:noFill/>
        </p:spPr>
        <p:txBody>
          <a:bodyPr wrap="square" rtlCol="0">
            <a:spAutoFit/>
          </a:bodyPr>
          <a:lstStyle/>
          <a:p>
            <a:r>
              <a:rPr lang="de-DE" b="1" dirty="0">
                <a:solidFill>
                  <a:schemeClr val="lt1"/>
                </a:solidFill>
                <a:latin typeface="Quicksand" panose="02000303000000000000" pitchFamily="2" charset="0"/>
                <a:ea typeface="Montserrat SemiBold"/>
                <a:cs typeface="Montserrat SemiBold"/>
                <a:sym typeface="Montserrat SemiBold"/>
              </a:rPr>
              <a:t>Kleinkinder können nicht mehr mit dem Besteck essen, aber ein Smartphone bedienen.</a:t>
            </a:r>
            <a:endParaRPr lang="de-AT" dirty="0"/>
          </a:p>
        </p:txBody>
      </p:sp>
    </p:spTree>
    <p:extLst>
      <p:ext uri="{BB962C8B-B14F-4D97-AF65-F5344CB8AC3E}">
        <p14:creationId xmlns:p14="http://schemas.microsoft.com/office/powerpoint/2010/main" val="287518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2A35977C-2133-0C7A-CC07-4096A12955BF}"/>
            </a:ext>
          </a:extLst>
        </p:cNvPr>
        <p:cNvGrpSpPr/>
        <p:nvPr/>
      </p:nvGrpSpPr>
      <p:grpSpPr>
        <a:xfrm>
          <a:off x="0" y="0"/>
          <a:ext cx="0" cy="0"/>
          <a:chOff x="0" y="0"/>
          <a:chExt cx="0" cy="0"/>
        </a:xfrm>
      </p:grpSpPr>
      <p:pic>
        <p:nvPicPr>
          <p:cNvPr id="8" name="Grafik 7">
            <a:extLst>
              <a:ext uri="{FF2B5EF4-FFF2-40B4-BE49-F238E27FC236}">
                <a16:creationId xmlns:a16="http://schemas.microsoft.com/office/drawing/2014/main" id="{9E847CEF-6E0C-2B03-2F23-4CEF71030261}"/>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a:fillRect/>
          </a:stretch>
        </p:blipFill>
        <p:spPr>
          <a:xfrm>
            <a:off x="0" y="9329"/>
            <a:ext cx="12192000" cy="6839339"/>
          </a:xfrm>
          <a:prstGeom prst="rect">
            <a:avLst/>
          </a:prstGeom>
        </p:spPr>
      </p:pic>
      <p:sp>
        <p:nvSpPr>
          <p:cNvPr id="4" name="Rechteck 3">
            <a:extLst>
              <a:ext uri="{FF2B5EF4-FFF2-40B4-BE49-F238E27FC236}">
                <a16:creationId xmlns:a16="http://schemas.microsoft.com/office/drawing/2014/main" id="{C154EC3A-EBC1-00D5-A419-77B74E579896}"/>
              </a:ext>
            </a:extLst>
          </p:cNvPr>
          <p:cNvSpPr/>
          <p:nvPr/>
        </p:nvSpPr>
        <p:spPr>
          <a:xfrm>
            <a:off x="0" y="9330"/>
            <a:ext cx="12192000" cy="6839340"/>
          </a:xfrm>
          <a:prstGeom prst="rect">
            <a:avLst/>
          </a:prstGeom>
          <a:solidFill>
            <a:srgbClr val="1B5563">
              <a:alpha val="3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sp>
        <p:nvSpPr>
          <p:cNvPr id="237" name="Google Shape;237;p28">
            <a:extLst>
              <a:ext uri="{FF2B5EF4-FFF2-40B4-BE49-F238E27FC236}">
                <a16:creationId xmlns:a16="http://schemas.microsoft.com/office/drawing/2014/main" id="{B28691C7-61AE-F094-ABB0-3C41CDF96EDE}"/>
              </a:ext>
            </a:extLst>
          </p:cNvPr>
          <p:cNvSpPr txBox="1"/>
          <p:nvPr/>
        </p:nvSpPr>
        <p:spPr>
          <a:xfrm>
            <a:off x="793895" y="4610331"/>
            <a:ext cx="10706354" cy="1713290"/>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Das eigene Smartphone verändert die Kindheit grundlegend </a:t>
            </a:r>
            <a:endParaRPr sz="54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260923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p:cNvGrpSpPr/>
        <p:nvPr/>
      </p:nvGrpSpPr>
      <p:grpSpPr>
        <a:xfrm>
          <a:off x="0" y="0"/>
          <a:ext cx="0" cy="0"/>
          <a:chOff x="0" y="0"/>
          <a:chExt cx="0" cy="0"/>
        </a:xfrm>
      </p:grpSpPr>
      <p:pic>
        <p:nvPicPr>
          <p:cNvPr id="5" name="Grafik 4">
            <a:extLst>
              <a:ext uri="{FF2B5EF4-FFF2-40B4-BE49-F238E27FC236}">
                <a16:creationId xmlns:a16="http://schemas.microsoft.com/office/drawing/2014/main" id="{6E76767B-84D6-51D2-86E9-2A4534021327}"/>
              </a:ext>
            </a:extLst>
          </p:cNvPr>
          <p:cNvPicPr>
            <a:picLocks noGrp="1" noRot="1" noChangeAspect="1" noMove="1" noResize="1" noEditPoints="1" noAdjustHandles="1" noChangeArrowheads="1" noChangeShapeType="1" noCrop="1"/>
          </p:cNvPicPr>
          <p:nvPr/>
        </p:nvPicPr>
        <p:blipFill>
          <a:blip r:embed="rId3" cstate="screen">
            <a:extLst>
              <a:ext uri="{28A0092B-C50C-407E-A947-70E740481C1C}">
                <a14:useLocalDpi xmlns:a14="http://schemas.microsoft.com/office/drawing/2010/main" val="0"/>
              </a:ext>
            </a:extLst>
          </a:blip>
          <a:srcRect/>
          <a:stretch>
            <a:fillRect/>
          </a:stretch>
        </p:blipFill>
        <p:spPr>
          <a:xfrm>
            <a:off x="0" y="9329"/>
            <a:ext cx="12192000" cy="6839339"/>
          </a:xfrm>
          <a:prstGeom prst="rect">
            <a:avLst/>
          </a:prstGeom>
        </p:spPr>
      </p:pic>
      <p:sp>
        <p:nvSpPr>
          <p:cNvPr id="10" name="Rechteck 9">
            <a:extLst>
              <a:ext uri="{FF2B5EF4-FFF2-40B4-BE49-F238E27FC236}">
                <a16:creationId xmlns:a16="http://schemas.microsoft.com/office/drawing/2014/main" id="{FD08C8B2-C4A2-D1EE-ACA2-86DA4F27BF1D}"/>
              </a:ext>
            </a:extLst>
          </p:cNvPr>
          <p:cNvSpPr/>
          <p:nvPr/>
        </p:nvSpPr>
        <p:spPr>
          <a:xfrm>
            <a:off x="0" y="9330"/>
            <a:ext cx="12192000" cy="6839340"/>
          </a:xfrm>
          <a:prstGeom prst="rect">
            <a:avLst/>
          </a:prstGeom>
          <a:solidFill>
            <a:srgbClr val="1B5563">
              <a:alpha val="6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 name="Google Shape;330;p36">
            <a:extLst>
              <a:ext uri="{FF2B5EF4-FFF2-40B4-BE49-F238E27FC236}">
                <a16:creationId xmlns:a16="http://schemas.microsoft.com/office/drawing/2014/main" id="{A526AB2D-1702-3382-0F2B-13F32C9B868D}"/>
              </a:ext>
            </a:extLst>
          </p:cNvPr>
          <p:cNvSpPr txBox="1"/>
          <p:nvPr/>
        </p:nvSpPr>
        <p:spPr>
          <a:xfrm>
            <a:off x="1210667" y="471542"/>
            <a:ext cx="11750400" cy="519053"/>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de-DE" sz="2533" b="1" dirty="0">
                <a:solidFill>
                  <a:srgbClr val="E8FBD2"/>
                </a:solidFill>
                <a:latin typeface="Quicksand" panose="02000303000000000000" pitchFamily="2" charset="0"/>
                <a:ea typeface="Montserrat ExtraBold"/>
                <a:cs typeface="Montserrat ExtraBold"/>
                <a:sym typeface="Montserrat ExtraBold"/>
              </a:rPr>
              <a:t>SMARTPHONES RAUBEN ZEIT &amp; RAUM FÜR REALE ERFAHRUNGEN</a:t>
            </a:r>
            <a:endParaRPr sz="2533" b="1" dirty="0">
              <a:solidFill>
                <a:srgbClr val="E8FBD2"/>
              </a:solidFill>
              <a:latin typeface="Quicksand" panose="02000303000000000000" pitchFamily="2" charset="0"/>
              <a:ea typeface="Montserrat ExtraBold"/>
              <a:cs typeface="Montserrat ExtraBold"/>
              <a:sym typeface="Montserrat ExtraBold"/>
            </a:endParaRPr>
          </a:p>
        </p:txBody>
      </p:sp>
      <p:pic>
        <p:nvPicPr>
          <p:cNvPr id="3" name="Grafik 2" descr="Ein Bild, das Symbol, Grafiken, Kreis, Schrift enthält.&#10;&#10;Automatisch generierte Beschreibung">
            <a:extLst>
              <a:ext uri="{FF2B5EF4-FFF2-40B4-BE49-F238E27FC236}">
                <a16:creationId xmlns:a16="http://schemas.microsoft.com/office/drawing/2014/main" id="{C0D6EADF-69BD-8645-D49B-1287E08BF247}"/>
              </a:ext>
            </a:extLst>
          </p:cNvPr>
          <p:cNvPicPr>
            <a:picLocks noChangeAspect="1"/>
          </p:cNvPicPr>
          <p:nvPr/>
        </p:nvPicPr>
        <p:blipFill>
          <a:blip r:embed="rId4"/>
          <a:stretch>
            <a:fillRect/>
          </a:stretch>
        </p:blipFill>
        <p:spPr>
          <a:xfrm>
            <a:off x="360564" y="379622"/>
            <a:ext cx="723289" cy="723289"/>
          </a:xfrm>
          <a:prstGeom prst="rect">
            <a:avLst/>
          </a:prstGeom>
        </p:spPr>
      </p:pic>
      <p:pic>
        <p:nvPicPr>
          <p:cNvPr id="13" name="Grafik 12">
            <a:extLst>
              <a:ext uri="{FF2B5EF4-FFF2-40B4-BE49-F238E27FC236}">
                <a16:creationId xmlns:a16="http://schemas.microsoft.com/office/drawing/2014/main" id="{6DD0A897-6289-F8CA-9764-FC227E4B82B1}"/>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564306" y="3925313"/>
            <a:ext cx="3829598" cy="2553065"/>
          </a:xfrm>
          <a:prstGeom prst="rect">
            <a:avLst/>
          </a:prstGeom>
        </p:spPr>
      </p:pic>
      <p:pic>
        <p:nvPicPr>
          <p:cNvPr id="17" name="Grafik 16">
            <a:extLst>
              <a:ext uri="{FF2B5EF4-FFF2-40B4-BE49-F238E27FC236}">
                <a16:creationId xmlns:a16="http://schemas.microsoft.com/office/drawing/2014/main" id="{B601FDE4-8B92-23CB-C394-A82172A83DCA}"/>
              </a:ext>
            </a:extLst>
          </p:cNvPr>
          <p:cNvPicPr>
            <a:picLocks noChangeAspect="1"/>
          </p:cNvPicPr>
          <p:nvPr/>
        </p:nvPicPr>
        <p:blipFill>
          <a:blip r:embed="rId6" cstate="screen">
            <a:extLst>
              <a:ext uri="{28A0092B-C50C-407E-A947-70E740481C1C}">
                <a14:useLocalDpi xmlns:a14="http://schemas.microsoft.com/office/drawing/2010/main" val="0"/>
              </a:ext>
            </a:extLst>
          </a:blip>
          <a:srcRect/>
          <a:stretch>
            <a:fillRect/>
          </a:stretch>
        </p:blipFill>
        <p:spPr>
          <a:xfrm>
            <a:off x="7885155" y="1194251"/>
            <a:ext cx="3675577" cy="2476601"/>
          </a:xfrm>
          <a:prstGeom prst="rect">
            <a:avLst/>
          </a:prstGeom>
        </p:spPr>
      </p:pic>
      <p:pic>
        <p:nvPicPr>
          <p:cNvPr id="20" name="Grafik 19">
            <a:extLst>
              <a:ext uri="{FF2B5EF4-FFF2-40B4-BE49-F238E27FC236}">
                <a16:creationId xmlns:a16="http://schemas.microsoft.com/office/drawing/2014/main" id="{C01BB62C-AEFD-36C6-A4B3-8B9C3BB24E96}"/>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a:fillRect/>
          </a:stretch>
        </p:blipFill>
        <p:spPr>
          <a:xfrm>
            <a:off x="564306" y="1194252"/>
            <a:ext cx="3865371" cy="2476601"/>
          </a:xfrm>
          <a:prstGeom prst="rect">
            <a:avLst/>
          </a:prstGeom>
        </p:spPr>
      </p:pic>
      <p:pic>
        <p:nvPicPr>
          <p:cNvPr id="25" name="Grafik 24">
            <a:extLst>
              <a:ext uri="{FF2B5EF4-FFF2-40B4-BE49-F238E27FC236}">
                <a16:creationId xmlns:a16="http://schemas.microsoft.com/office/drawing/2014/main" id="{16E04771-1DB5-50B7-1B93-FDB3F8A9A24E}"/>
              </a:ext>
            </a:extLst>
          </p:cNvPr>
          <p:cNvPicPr>
            <a:picLocks noChangeAspect="1"/>
          </p:cNvPicPr>
          <p:nvPr/>
        </p:nvPicPr>
        <p:blipFill>
          <a:blip r:embed="rId8" cstate="screen">
            <a:extLst>
              <a:ext uri="{28A0092B-C50C-407E-A947-70E740481C1C}">
                <a14:useLocalDpi xmlns:a14="http://schemas.microsoft.com/office/drawing/2010/main" val="0"/>
              </a:ext>
            </a:extLst>
          </a:blip>
          <a:srcRect/>
          <a:stretch>
            <a:fillRect/>
          </a:stretch>
        </p:blipFill>
        <p:spPr>
          <a:xfrm>
            <a:off x="7885155" y="3926880"/>
            <a:ext cx="3675577" cy="2500522"/>
          </a:xfrm>
          <a:prstGeom prst="rect">
            <a:avLst/>
          </a:prstGeom>
        </p:spPr>
      </p:pic>
    </p:spTree>
    <p:extLst>
      <p:ext uri="{BB962C8B-B14F-4D97-AF65-F5344CB8AC3E}">
        <p14:creationId xmlns:p14="http://schemas.microsoft.com/office/powerpoint/2010/main" val="2499033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2">
          <a:extLst>
            <a:ext uri="{FF2B5EF4-FFF2-40B4-BE49-F238E27FC236}">
              <a16:creationId xmlns:a16="http://schemas.microsoft.com/office/drawing/2014/main" id="{474803F4-DBC0-F7A4-81F0-D9ACE7A80425}"/>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C01197C3-F7B9-1390-E103-20374012D910}"/>
              </a:ext>
            </a:extLst>
          </p:cNvPr>
          <p:cNvSpPr/>
          <p:nvPr/>
        </p:nvSpPr>
        <p:spPr>
          <a:xfrm>
            <a:off x="0" y="0"/>
            <a:ext cx="12192000" cy="6858000"/>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sp>
        <p:nvSpPr>
          <p:cNvPr id="9" name="Textfeld 8">
            <a:extLst>
              <a:ext uri="{FF2B5EF4-FFF2-40B4-BE49-F238E27FC236}">
                <a16:creationId xmlns:a16="http://schemas.microsoft.com/office/drawing/2014/main" id="{D56661A2-1F97-E436-692F-BD8F410DAAFD}"/>
              </a:ext>
            </a:extLst>
          </p:cNvPr>
          <p:cNvSpPr txBox="1"/>
          <p:nvPr/>
        </p:nvSpPr>
        <p:spPr>
          <a:xfrm>
            <a:off x="1" y="1330552"/>
            <a:ext cx="12191999" cy="538609"/>
          </a:xfrm>
          <a:prstGeom prst="rect">
            <a:avLst/>
          </a:prstGeom>
          <a:noFill/>
        </p:spPr>
        <p:txBody>
          <a:bodyPr wrap="square" rtlCol="0">
            <a:spAutoFit/>
          </a:bodyPr>
          <a:lstStyle/>
          <a:p>
            <a:pPr algn="ctr"/>
            <a:r>
              <a:rPr lang="de-DE" sz="2900" b="1" dirty="0">
                <a:solidFill>
                  <a:srgbClr val="E8FBD2"/>
                </a:solidFill>
                <a:latin typeface="Quicksand" panose="02000303000000000000" pitchFamily="2" charset="0"/>
                <a:sym typeface="Montserrat SemiBold"/>
              </a:rPr>
              <a:t>Kinder &gt; Jugendliche: Die Folgen von zu viel Bildschirmzeit</a:t>
            </a:r>
            <a:endParaRPr lang="de-AT" sz="2900" dirty="0">
              <a:solidFill>
                <a:srgbClr val="E8FBD2"/>
              </a:solidFill>
            </a:endParaRPr>
          </a:p>
        </p:txBody>
      </p:sp>
      <p:pic>
        <p:nvPicPr>
          <p:cNvPr id="6" name="Grafik 5">
            <a:extLst>
              <a:ext uri="{FF2B5EF4-FFF2-40B4-BE49-F238E27FC236}">
                <a16:creationId xmlns:a16="http://schemas.microsoft.com/office/drawing/2014/main" id="{F35911F9-9DE5-22E9-897E-AA3693F16148}"/>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a:fillRect/>
          </a:stretch>
        </p:blipFill>
        <p:spPr>
          <a:xfrm>
            <a:off x="1655999" y="2006685"/>
            <a:ext cx="8790872" cy="3445482"/>
          </a:xfrm>
          <a:prstGeom prst="rect">
            <a:avLst/>
          </a:prstGeom>
        </p:spPr>
      </p:pic>
      <p:sp>
        <p:nvSpPr>
          <p:cNvPr id="7" name="Textfeld 6">
            <a:extLst>
              <a:ext uri="{FF2B5EF4-FFF2-40B4-BE49-F238E27FC236}">
                <a16:creationId xmlns:a16="http://schemas.microsoft.com/office/drawing/2014/main" id="{1EDD567C-E291-6943-AB12-3752BF621D27}"/>
              </a:ext>
            </a:extLst>
          </p:cNvPr>
          <p:cNvSpPr txBox="1"/>
          <p:nvPr/>
        </p:nvSpPr>
        <p:spPr>
          <a:xfrm>
            <a:off x="1566352" y="5589691"/>
            <a:ext cx="9860660" cy="984885"/>
          </a:xfrm>
          <a:prstGeom prst="rect">
            <a:avLst/>
          </a:prstGeom>
          <a:noFill/>
        </p:spPr>
        <p:txBody>
          <a:bodyPr wrap="square">
            <a:spAutoFit/>
          </a:bodyPr>
          <a:lstStyle/>
          <a:p>
            <a:r>
              <a:rPr lang="de-AT" sz="2000" dirty="0">
                <a:solidFill>
                  <a:srgbClr val="E8FBD2"/>
                </a:solidFill>
                <a:latin typeface="Lato" panose="020F0502020204030203" pitchFamily="34" charset="0"/>
                <a:ea typeface="Lato" panose="020F0502020204030203" pitchFamily="34" charset="0"/>
                <a:cs typeface="Lato" panose="020F0502020204030203" pitchFamily="34" charset="0"/>
              </a:rPr>
              <a:t>Durch kleine Bildschirme (Handy und Tablet) Myopie verstärkt: </a:t>
            </a:r>
            <a:br>
              <a:rPr lang="de-AT" sz="2000"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000" dirty="0">
                <a:solidFill>
                  <a:srgbClr val="E8FBD2"/>
                </a:solidFill>
                <a:latin typeface="Lato" panose="020F0502020204030203" pitchFamily="34" charset="0"/>
                <a:ea typeface="Lato" panose="020F0502020204030203" pitchFamily="34" charset="0"/>
                <a:cs typeface="Lato" panose="020F0502020204030203" pitchFamily="34" charset="0"/>
              </a:rPr>
              <a:t>In Österreich sind </a:t>
            </a:r>
            <a:r>
              <a:rPr lang="de-AT" sz="2000" dirty="0" err="1">
                <a:solidFill>
                  <a:srgbClr val="E8FBD2"/>
                </a:solidFill>
                <a:latin typeface="Lato" panose="020F0502020204030203" pitchFamily="34" charset="0"/>
                <a:ea typeface="Lato" panose="020F0502020204030203" pitchFamily="34" charset="0"/>
                <a:cs typeface="Lato" panose="020F0502020204030203" pitchFamily="34" charset="0"/>
              </a:rPr>
              <a:t>ca</a:t>
            </a:r>
            <a:r>
              <a:rPr lang="de-AT" sz="2000" dirty="0">
                <a:solidFill>
                  <a:srgbClr val="E8FBD2"/>
                </a:solidFill>
                <a:latin typeface="Lato" panose="020F0502020204030203" pitchFamily="34" charset="0"/>
                <a:ea typeface="Lato" panose="020F0502020204030203" pitchFamily="34" charset="0"/>
                <a:cs typeface="Lato" panose="020F0502020204030203" pitchFamily="34" charset="0"/>
              </a:rPr>
              <a:t> 11% der Volksschulkinder betroffen</a:t>
            </a:r>
            <a:br>
              <a:rPr lang="de-AT" dirty="0">
                <a:solidFill>
                  <a:srgbClr val="E8FBD2"/>
                </a:solidFill>
              </a:rPr>
            </a:br>
            <a:endParaRPr lang="de-AT" dirty="0">
              <a:solidFill>
                <a:srgbClr val="E8FBD2"/>
              </a:solidFill>
            </a:endParaRPr>
          </a:p>
        </p:txBody>
      </p:sp>
      <p:sp>
        <p:nvSpPr>
          <p:cNvPr id="10" name="Textfeld 9">
            <a:extLst>
              <a:ext uri="{FF2B5EF4-FFF2-40B4-BE49-F238E27FC236}">
                <a16:creationId xmlns:a16="http://schemas.microsoft.com/office/drawing/2014/main" id="{2111EB89-3EFB-33AD-62A5-EF97D0F9F691}"/>
              </a:ext>
            </a:extLst>
          </p:cNvPr>
          <p:cNvSpPr txBox="1"/>
          <p:nvPr/>
        </p:nvSpPr>
        <p:spPr>
          <a:xfrm>
            <a:off x="1655998" y="1962096"/>
            <a:ext cx="2456330" cy="492443"/>
          </a:xfrm>
          <a:prstGeom prst="rect">
            <a:avLst/>
          </a:prstGeom>
          <a:noFill/>
        </p:spPr>
        <p:txBody>
          <a:bodyPr wrap="square" rtlCol="0">
            <a:spAutoFit/>
          </a:bodyPr>
          <a:lstStyle/>
          <a:p>
            <a:r>
              <a:rPr lang="de-DE" sz="2600" b="1" dirty="0">
                <a:solidFill>
                  <a:srgbClr val="FFC000"/>
                </a:solidFill>
              </a:rPr>
              <a:t>Myopie</a:t>
            </a:r>
            <a:endParaRPr lang="de-AT" sz="2600" b="1" dirty="0">
              <a:solidFill>
                <a:srgbClr val="FFC000"/>
              </a:solidFill>
            </a:endParaRPr>
          </a:p>
        </p:txBody>
      </p:sp>
      <p:pic>
        <p:nvPicPr>
          <p:cNvPr id="4" name="Grafik 3" descr="Ein Bild, das Symbol, Grafiken, Kreis, Schrift enthält.&#10;&#10;Automatisch generierte Beschreibung">
            <a:extLst>
              <a:ext uri="{FF2B5EF4-FFF2-40B4-BE49-F238E27FC236}">
                <a16:creationId xmlns:a16="http://schemas.microsoft.com/office/drawing/2014/main" id="{BE39AC6F-8E3E-84F4-AB90-CD6F2F37A6C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Tree>
    <p:extLst>
      <p:ext uri="{BB962C8B-B14F-4D97-AF65-F5344CB8AC3E}">
        <p14:creationId xmlns:p14="http://schemas.microsoft.com/office/powerpoint/2010/main" val="3121632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2">
          <a:extLst>
            <a:ext uri="{FF2B5EF4-FFF2-40B4-BE49-F238E27FC236}">
              <a16:creationId xmlns:a16="http://schemas.microsoft.com/office/drawing/2014/main" id="{76D00268-23C5-21E8-4A3A-9CA9BFBB45F6}"/>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0BF8CDEE-9DBD-6B27-9D6F-4A9F00F71071}"/>
              </a:ext>
            </a:extLst>
          </p:cNvPr>
          <p:cNvSpPr/>
          <p:nvPr/>
        </p:nvSpPr>
        <p:spPr>
          <a:xfrm>
            <a:off x="0" y="0"/>
            <a:ext cx="12192000" cy="6858000"/>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sp>
        <p:nvSpPr>
          <p:cNvPr id="10" name="Textfeld 9">
            <a:extLst>
              <a:ext uri="{FF2B5EF4-FFF2-40B4-BE49-F238E27FC236}">
                <a16:creationId xmlns:a16="http://schemas.microsoft.com/office/drawing/2014/main" id="{ACCD35F2-A804-3259-139A-4687C781236E}"/>
              </a:ext>
            </a:extLst>
          </p:cNvPr>
          <p:cNvSpPr txBox="1"/>
          <p:nvPr/>
        </p:nvSpPr>
        <p:spPr>
          <a:xfrm>
            <a:off x="1" y="1330552"/>
            <a:ext cx="12191999" cy="538609"/>
          </a:xfrm>
          <a:prstGeom prst="rect">
            <a:avLst/>
          </a:prstGeom>
          <a:noFill/>
        </p:spPr>
        <p:txBody>
          <a:bodyPr wrap="square" rtlCol="0">
            <a:spAutoFit/>
          </a:bodyPr>
          <a:lstStyle/>
          <a:p>
            <a:pPr algn="ctr"/>
            <a:r>
              <a:rPr lang="de-DE" sz="2900" b="1" dirty="0">
                <a:solidFill>
                  <a:srgbClr val="E8FBD2"/>
                </a:solidFill>
                <a:latin typeface="Quicksand" panose="02000303000000000000" pitchFamily="2" charset="0"/>
                <a:sym typeface="Montserrat SemiBold"/>
              </a:rPr>
              <a:t>Kinder: Mögliche Folgen von zu viel Bildschirmzeit</a:t>
            </a:r>
            <a:endParaRPr lang="de-AT" sz="2900" dirty="0">
              <a:solidFill>
                <a:srgbClr val="E8FBD2"/>
              </a:solidFill>
            </a:endParaRPr>
          </a:p>
        </p:txBody>
      </p:sp>
      <p:pic>
        <p:nvPicPr>
          <p:cNvPr id="15" name="Grafik 14">
            <a:extLst>
              <a:ext uri="{FF2B5EF4-FFF2-40B4-BE49-F238E27FC236}">
                <a16:creationId xmlns:a16="http://schemas.microsoft.com/office/drawing/2014/main" id="{0A5EE455-DDBD-A2D5-EFFC-5DC6B0D7E6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11" y="1984276"/>
            <a:ext cx="12221810" cy="4329081"/>
          </a:xfrm>
          <a:prstGeom prst="rect">
            <a:avLst/>
          </a:prstGeom>
        </p:spPr>
      </p:pic>
      <p:pic>
        <p:nvPicPr>
          <p:cNvPr id="3" name="Grafik 2" descr="Ein Bild, das Symbol, Grafiken, Kreis, Schrift enthält.&#10;&#10;Automatisch generierte Beschreibung">
            <a:extLst>
              <a:ext uri="{FF2B5EF4-FFF2-40B4-BE49-F238E27FC236}">
                <a16:creationId xmlns:a16="http://schemas.microsoft.com/office/drawing/2014/main" id="{9B84E69C-DA5C-F2BD-32C3-A80A6768F04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Tree>
    <p:extLst>
      <p:ext uri="{BB962C8B-B14F-4D97-AF65-F5344CB8AC3E}">
        <p14:creationId xmlns:p14="http://schemas.microsoft.com/office/powerpoint/2010/main" val="3401114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Shape 386">
          <a:extLst>
            <a:ext uri="{FF2B5EF4-FFF2-40B4-BE49-F238E27FC236}">
              <a16:creationId xmlns:a16="http://schemas.microsoft.com/office/drawing/2014/main" id="{2717052D-0475-3056-56F1-A3EDE2DB2B89}"/>
            </a:ext>
          </a:extLst>
        </p:cNvPr>
        <p:cNvGrpSpPr/>
        <p:nvPr/>
      </p:nvGrpSpPr>
      <p:grpSpPr>
        <a:xfrm>
          <a:off x="0" y="0"/>
          <a:ext cx="0" cy="0"/>
          <a:chOff x="0" y="0"/>
          <a:chExt cx="0" cy="0"/>
        </a:xfrm>
      </p:grpSpPr>
      <p:sp>
        <p:nvSpPr>
          <p:cNvPr id="387" name="Google Shape;387;p40">
            <a:extLst>
              <a:ext uri="{FF2B5EF4-FFF2-40B4-BE49-F238E27FC236}">
                <a16:creationId xmlns:a16="http://schemas.microsoft.com/office/drawing/2014/main" id="{D0C5C461-D190-B07E-EBEF-A35377B628D7}"/>
              </a:ext>
            </a:extLst>
          </p:cNvPr>
          <p:cNvSpPr txBox="1"/>
          <p:nvPr/>
        </p:nvSpPr>
        <p:spPr>
          <a:xfrm>
            <a:off x="1051433" y="252296"/>
            <a:ext cx="10599600" cy="1540743"/>
          </a:xfrm>
          <a:prstGeom prst="rect">
            <a:avLst/>
          </a:prstGeom>
          <a:noFill/>
          <a:ln>
            <a:noFill/>
          </a:ln>
        </p:spPr>
        <p:txBody>
          <a:bodyPr spcFirstLastPara="1" wrap="square" lIns="25400" tIns="25400" rIns="25400" bIns="25400" anchor="ctr" anchorCtr="0">
            <a:spAutoFit/>
          </a:bodyPr>
          <a:lstStyle/>
          <a:p>
            <a:pPr algn="ctr">
              <a:lnSpc>
                <a:spcPct val="110000"/>
              </a:lnSpc>
              <a:buClr>
                <a:srgbClr val="00353F"/>
              </a:buClr>
              <a:buSzPts val="2300"/>
            </a:pPr>
            <a:r>
              <a:rPr lang="de-DE" sz="2933" b="1" dirty="0">
                <a:solidFill>
                  <a:srgbClr val="00353F"/>
                </a:solidFill>
                <a:latin typeface="Quicksand" panose="02000303000000000000" pitchFamily="2" charset="0"/>
                <a:ea typeface="Montserrat ExtraBold"/>
                <a:cs typeface="Montserrat ExtraBold"/>
                <a:sym typeface="Montserrat ExtraBold"/>
              </a:rPr>
              <a:t>Es ist kein Wunder, dass viele der Menschen, die diese Technologie entwickelt haben, sie von ihren Kindern fernhalten.</a:t>
            </a:r>
            <a:endParaRPr sz="533" b="1" dirty="0">
              <a:latin typeface="Quicksand" panose="02000303000000000000" pitchFamily="2" charset="0"/>
              <a:ea typeface="Montserrat ExtraBold"/>
              <a:cs typeface="Montserrat ExtraBold"/>
              <a:sym typeface="Montserrat ExtraBold"/>
            </a:endParaRPr>
          </a:p>
        </p:txBody>
      </p:sp>
      <p:sp>
        <p:nvSpPr>
          <p:cNvPr id="2" name="Google Shape;331;p36">
            <a:extLst>
              <a:ext uri="{FF2B5EF4-FFF2-40B4-BE49-F238E27FC236}">
                <a16:creationId xmlns:a16="http://schemas.microsoft.com/office/drawing/2014/main" id="{FFFA51C9-379A-FF0B-31F0-6A1FDA615352}"/>
              </a:ext>
            </a:extLst>
          </p:cNvPr>
          <p:cNvSpPr/>
          <p:nvPr/>
        </p:nvSpPr>
        <p:spPr>
          <a:xfrm>
            <a:off x="440889"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3" name="Google Shape;331;p36">
            <a:extLst>
              <a:ext uri="{FF2B5EF4-FFF2-40B4-BE49-F238E27FC236}">
                <a16:creationId xmlns:a16="http://schemas.microsoft.com/office/drawing/2014/main" id="{5FC1DF14-EC69-D134-D85A-7123A13B9CB0}"/>
              </a:ext>
            </a:extLst>
          </p:cNvPr>
          <p:cNvSpPr/>
          <p:nvPr/>
        </p:nvSpPr>
        <p:spPr>
          <a:xfrm>
            <a:off x="4333052"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5" name="Google Shape;331;p36">
            <a:extLst>
              <a:ext uri="{FF2B5EF4-FFF2-40B4-BE49-F238E27FC236}">
                <a16:creationId xmlns:a16="http://schemas.microsoft.com/office/drawing/2014/main" id="{CEAD75DB-31FC-DF88-94FE-94CD3B9B7AC2}"/>
              </a:ext>
            </a:extLst>
          </p:cNvPr>
          <p:cNvSpPr/>
          <p:nvPr/>
        </p:nvSpPr>
        <p:spPr>
          <a:xfrm>
            <a:off x="8225216"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70BF24A6-4892-8B0D-1856-7551DF9DBAA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0564" y="379622"/>
            <a:ext cx="723289" cy="723289"/>
          </a:xfrm>
          <a:prstGeom prst="rect">
            <a:avLst/>
          </a:prstGeom>
        </p:spPr>
      </p:pic>
      <p:pic>
        <p:nvPicPr>
          <p:cNvPr id="8" name="Grafik 7" descr="Ein Bild, das Menschliches Gesicht, Kleidung, Mann, Person enthält.&#10;&#10;Automatisch generierte Beschreibung">
            <a:extLst>
              <a:ext uri="{FF2B5EF4-FFF2-40B4-BE49-F238E27FC236}">
                <a16:creationId xmlns:a16="http://schemas.microsoft.com/office/drawing/2014/main" id="{D49B2CCD-5D6A-7996-42CA-88EB9245592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02781" y="3431753"/>
            <a:ext cx="2770764" cy="2390880"/>
          </a:xfrm>
          <a:prstGeom prst="rect">
            <a:avLst/>
          </a:prstGeom>
        </p:spPr>
      </p:pic>
      <p:pic>
        <p:nvPicPr>
          <p:cNvPr id="10" name="Grafik 9" descr="Ein Bild, das Menschliches Gesicht, Person, Mann, Kleidung enthält.&#10;&#10;Automatisch generierte Beschreibung">
            <a:extLst>
              <a:ext uri="{FF2B5EF4-FFF2-40B4-BE49-F238E27FC236}">
                <a16:creationId xmlns:a16="http://schemas.microsoft.com/office/drawing/2014/main" id="{EBDA8061-E0BF-C704-5547-85C67F35693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02332" y="3576510"/>
            <a:ext cx="2603008" cy="2246123"/>
          </a:xfrm>
          <a:prstGeom prst="rect">
            <a:avLst/>
          </a:prstGeom>
        </p:spPr>
      </p:pic>
      <p:pic>
        <p:nvPicPr>
          <p:cNvPr id="12" name="Grafik 11" descr="Ein Bild, das Menschliches Gesicht, Person, Lächeln, Kleidung enthält.&#10;&#10;Automatisch generierte Beschreibung">
            <a:extLst>
              <a:ext uri="{FF2B5EF4-FFF2-40B4-BE49-F238E27FC236}">
                <a16:creationId xmlns:a16="http://schemas.microsoft.com/office/drawing/2014/main" id="{91B00F21-7110-C473-997D-974C0FB1AB3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68012" y="3729320"/>
            <a:ext cx="2425935" cy="2093328"/>
          </a:xfrm>
          <a:prstGeom prst="rect">
            <a:avLst/>
          </a:prstGeom>
        </p:spPr>
      </p:pic>
      <p:sp>
        <p:nvSpPr>
          <p:cNvPr id="13" name="Textfeld 12">
            <a:extLst>
              <a:ext uri="{FF2B5EF4-FFF2-40B4-BE49-F238E27FC236}">
                <a16:creationId xmlns:a16="http://schemas.microsoft.com/office/drawing/2014/main" id="{F8EDEBE2-E173-656F-11A1-9EDDB9FD17B5}"/>
              </a:ext>
            </a:extLst>
          </p:cNvPr>
          <p:cNvSpPr txBox="1"/>
          <p:nvPr/>
        </p:nvSpPr>
        <p:spPr>
          <a:xfrm>
            <a:off x="4365470" y="2078600"/>
            <a:ext cx="3493477" cy="1692771"/>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EVAN SPIEGEL</a:t>
            </a:r>
          </a:p>
          <a:p>
            <a:pPr algn="ctr"/>
            <a:r>
              <a:rPr lang="de-DE" sz="1600" dirty="0">
                <a:latin typeface="Lato" panose="020F0502020204030203" pitchFamily="34" charset="0"/>
                <a:ea typeface="Lato" panose="020F0502020204030203" pitchFamily="34" charset="0"/>
                <a:cs typeface="Lato" panose="020F0502020204030203" pitchFamily="34" charset="0"/>
              </a:rPr>
              <a:t>Ist aufgewachsen ohne TV und verdankt seinen Erfolg dieser Restriktion. Er beschränkt seine Kinder auf 1,5 Stunden Bildschirmzeit pro Woche.</a:t>
            </a:r>
            <a:endParaRPr lang="de-AT" sz="1600" dirty="0">
              <a:latin typeface="Lato" panose="020F0502020204030203" pitchFamily="34" charset="0"/>
              <a:ea typeface="Lato" panose="020F0502020204030203" pitchFamily="34" charset="0"/>
              <a:cs typeface="Lato" panose="020F0502020204030203" pitchFamily="34" charset="0"/>
            </a:endParaRPr>
          </a:p>
        </p:txBody>
      </p:sp>
      <p:sp>
        <p:nvSpPr>
          <p:cNvPr id="15" name="Textfeld 14">
            <a:extLst>
              <a:ext uri="{FF2B5EF4-FFF2-40B4-BE49-F238E27FC236}">
                <a16:creationId xmlns:a16="http://schemas.microsoft.com/office/drawing/2014/main" id="{AE7499C0-31C2-7BD7-248A-9D8CCBEFD69D}"/>
              </a:ext>
            </a:extLst>
          </p:cNvPr>
          <p:cNvSpPr txBox="1"/>
          <p:nvPr/>
        </p:nvSpPr>
        <p:spPr>
          <a:xfrm>
            <a:off x="760657" y="2069006"/>
            <a:ext cx="2970275" cy="1200329"/>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STEVE JOBS</a:t>
            </a:r>
          </a:p>
          <a:p>
            <a:pPr algn="ctr"/>
            <a:r>
              <a:rPr lang="de-DE" sz="1600" dirty="0">
                <a:latin typeface="Lato" panose="020F0502020204030203" pitchFamily="34" charset="0"/>
                <a:ea typeface="Lato" panose="020F0502020204030203" pitchFamily="34" charset="0"/>
                <a:cs typeface="Lato" panose="020F0502020204030203" pitchFamily="34" charset="0"/>
              </a:rPr>
              <a:t>„Wir erlauben unseren Kindern kein iPad zu Hause, wir denken es ist zu gefährlich für sie.</a:t>
            </a:r>
          </a:p>
        </p:txBody>
      </p:sp>
      <p:sp>
        <p:nvSpPr>
          <p:cNvPr id="16" name="Textfeld 15">
            <a:extLst>
              <a:ext uri="{FF2B5EF4-FFF2-40B4-BE49-F238E27FC236}">
                <a16:creationId xmlns:a16="http://schemas.microsoft.com/office/drawing/2014/main" id="{02DC027C-78FE-440A-1779-2ECAC63DFFD2}"/>
              </a:ext>
            </a:extLst>
          </p:cNvPr>
          <p:cNvSpPr txBox="1"/>
          <p:nvPr/>
        </p:nvSpPr>
        <p:spPr>
          <a:xfrm>
            <a:off x="8225216" y="2069006"/>
            <a:ext cx="3390071" cy="1200329"/>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BILL GATES</a:t>
            </a:r>
          </a:p>
          <a:p>
            <a:pPr algn="ctr"/>
            <a:r>
              <a:rPr lang="de-DE" sz="1600" dirty="0"/>
              <a:t>hat seinen Kindern weder Smartphone, noch einen eigenen Computer erlaubt, bis sie 14 waren.</a:t>
            </a:r>
          </a:p>
        </p:txBody>
      </p:sp>
      <p:pic>
        <p:nvPicPr>
          <p:cNvPr id="9" name="Grafik 8" descr="Ein Bild, das Menschliches Gesicht, Person, Krawatte, Porträt enthält.&#10;&#10;KI-generierte Inhalte können fehlerhaft sein.">
            <a:extLst>
              <a:ext uri="{FF2B5EF4-FFF2-40B4-BE49-F238E27FC236}">
                <a16:creationId xmlns:a16="http://schemas.microsoft.com/office/drawing/2014/main" id="{45D565F7-427D-A995-4F58-0DE75718C630}"/>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76713" y="2890655"/>
            <a:ext cx="7053058" cy="3967345"/>
          </a:xfrm>
          <a:prstGeom prst="rect">
            <a:avLst/>
          </a:prstGeom>
        </p:spPr>
      </p:pic>
      <p:sp>
        <p:nvSpPr>
          <p:cNvPr id="11" name="Textfeld 10">
            <a:extLst>
              <a:ext uri="{FF2B5EF4-FFF2-40B4-BE49-F238E27FC236}">
                <a16:creationId xmlns:a16="http://schemas.microsoft.com/office/drawing/2014/main" id="{7CA4D725-03DF-32C2-F852-81D1643275D5}"/>
              </a:ext>
            </a:extLst>
          </p:cNvPr>
          <p:cNvSpPr txBox="1"/>
          <p:nvPr/>
        </p:nvSpPr>
        <p:spPr>
          <a:xfrm>
            <a:off x="5109304" y="5955524"/>
            <a:ext cx="3493477" cy="461665"/>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MARC ZUCKERBERG</a:t>
            </a:r>
          </a:p>
        </p:txBody>
      </p:sp>
      <p:pic>
        <p:nvPicPr>
          <p:cNvPr id="17" name="Grafik 16" descr="Ein Bild, das Grafiken, Schrift, Screenshot, Kreis enthält.&#10;&#10;KI-generierte Inhalte können fehlerhaft sein.">
            <a:extLst>
              <a:ext uri="{FF2B5EF4-FFF2-40B4-BE49-F238E27FC236}">
                <a16:creationId xmlns:a16="http://schemas.microsoft.com/office/drawing/2014/main" id="{BA51F7E9-4B75-04D6-36A0-0BD4B2767A5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225216" y="6038855"/>
            <a:ext cx="1982751" cy="756668"/>
          </a:xfrm>
          <a:prstGeom prst="rect">
            <a:avLst/>
          </a:prstGeom>
        </p:spPr>
      </p:pic>
    </p:spTree>
    <p:extLst>
      <p:ext uri="{BB962C8B-B14F-4D97-AF65-F5344CB8AC3E}">
        <p14:creationId xmlns:p14="http://schemas.microsoft.com/office/powerpoint/2010/main" val="3930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86">
          <a:extLst>
            <a:ext uri="{FF2B5EF4-FFF2-40B4-BE49-F238E27FC236}">
              <a16:creationId xmlns:a16="http://schemas.microsoft.com/office/drawing/2014/main" id="{4103EDC1-21E9-0B16-8DF6-A52E04C47E6C}"/>
            </a:ext>
          </a:extLst>
        </p:cNvPr>
        <p:cNvGrpSpPr/>
        <p:nvPr/>
      </p:nvGrpSpPr>
      <p:grpSpPr>
        <a:xfrm>
          <a:off x="0" y="0"/>
          <a:ext cx="0" cy="0"/>
          <a:chOff x="0" y="0"/>
          <a:chExt cx="0" cy="0"/>
        </a:xfrm>
      </p:grpSpPr>
      <p:sp>
        <p:nvSpPr>
          <p:cNvPr id="387" name="Google Shape;387;p40">
            <a:extLst>
              <a:ext uri="{FF2B5EF4-FFF2-40B4-BE49-F238E27FC236}">
                <a16:creationId xmlns:a16="http://schemas.microsoft.com/office/drawing/2014/main" id="{F45645E6-BA49-2522-11DD-B75413558EEA}"/>
              </a:ext>
            </a:extLst>
          </p:cNvPr>
          <p:cNvSpPr txBox="1"/>
          <p:nvPr/>
        </p:nvSpPr>
        <p:spPr>
          <a:xfrm>
            <a:off x="1051433" y="320007"/>
            <a:ext cx="10599600" cy="1405321"/>
          </a:xfrm>
          <a:prstGeom prst="rect">
            <a:avLst/>
          </a:prstGeom>
          <a:noFill/>
          <a:ln>
            <a:noFill/>
          </a:ln>
        </p:spPr>
        <p:txBody>
          <a:bodyPr spcFirstLastPara="1" wrap="square" lIns="25400" tIns="25400" rIns="25400" bIns="25400" anchor="ctr" anchorCtr="0">
            <a:spAutoFit/>
          </a:bodyPr>
          <a:lstStyle/>
          <a:p>
            <a:pPr algn="ctr">
              <a:buClr>
                <a:srgbClr val="00353F"/>
              </a:buClr>
              <a:buSzPts val="2300"/>
            </a:pPr>
            <a:r>
              <a:rPr lang="de-DE" sz="2933" b="1" dirty="0">
                <a:solidFill>
                  <a:srgbClr val="00353F"/>
                </a:solidFill>
                <a:latin typeface="Quicksand" panose="02000303000000000000" pitchFamily="2" charset="0"/>
                <a:ea typeface="Montserrat ExtraBold"/>
                <a:cs typeface="Montserrat ExtraBold"/>
                <a:sym typeface="Montserrat ExtraBold"/>
              </a:rPr>
              <a:t>Es ist kein Wunder, dass viele der Menschen, die diese Technologie entwickelt haben, sie von ihren Kindern fernhalten.</a:t>
            </a:r>
            <a:endParaRPr sz="533" b="1" dirty="0">
              <a:latin typeface="Quicksand" panose="02000303000000000000" pitchFamily="2" charset="0"/>
              <a:ea typeface="Montserrat ExtraBold"/>
              <a:cs typeface="Montserrat ExtraBold"/>
              <a:sym typeface="Montserrat ExtraBold"/>
            </a:endParaRPr>
          </a:p>
        </p:txBody>
      </p:sp>
      <p:sp>
        <p:nvSpPr>
          <p:cNvPr id="2" name="Google Shape;331;p36">
            <a:extLst>
              <a:ext uri="{FF2B5EF4-FFF2-40B4-BE49-F238E27FC236}">
                <a16:creationId xmlns:a16="http://schemas.microsoft.com/office/drawing/2014/main" id="{F2C22ADE-2949-F885-AE8F-408D57DE1A47}"/>
              </a:ext>
            </a:extLst>
          </p:cNvPr>
          <p:cNvSpPr/>
          <p:nvPr/>
        </p:nvSpPr>
        <p:spPr>
          <a:xfrm>
            <a:off x="440889"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3" name="Google Shape;331;p36">
            <a:extLst>
              <a:ext uri="{FF2B5EF4-FFF2-40B4-BE49-F238E27FC236}">
                <a16:creationId xmlns:a16="http://schemas.microsoft.com/office/drawing/2014/main" id="{434365D6-118A-6B8A-ADDC-3F8024ACECC4}"/>
              </a:ext>
            </a:extLst>
          </p:cNvPr>
          <p:cNvSpPr/>
          <p:nvPr/>
        </p:nvSpPr>
        <p:spPr>
          <a:xfrm>
            <a:off x="4333052"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5" name="Google Shape;331;p36">
            <a:extLst>
              <a:ext uri="{FF2B5EF4-FFF2-40B4-BE49-F238E27FC236}">
                <a16:creationId xmlns:a16="http://schemas.microsoft.com/office/drawing/2014/main" id="{E4489AF5-F10B-2687-F981-46CE5C488D5C}"/>
              </a:ext>
            </a:extLst>
          </p:cNvPr>
          <p:cNvSpPr/>
          <p:nvPr/>
        </p:nvSpPr>
        <p:spPr>
          <a:xfrm>
            <a:off x="8225216" y="1855289"/>
            <a:ext cx="3525895" cy="3967345"/>
          </a:xfrm>
          <a:prstGeom prst="roundRect">
            <a:avLst>
              <a:gd name="adj" fmla="val 8663"/>
            </a:avLst>
          </a:prstGeom>
          <a:solidFill>
            <a:srgbClr val="6ECC9D"/>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D3F694B5-B31E-623C-278A-99F1523B082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0564" y="379622"/>
            <a:ext cx="723289" cy="723289"/>
          </a:xfrm>
          <a:prstGeom prst="rect">
            <a:avLst/>
          </a:prstGeom>
        </p:spPr>
      </p:pic>
      <p:pic>
        <p:nvPicPr>
          <p:cNvPr id="8" name="Grafik 7" descr="Ein Bild, das Menschliches Gesicht, Kleidung, Mann, Person enthält.&#10;&#10;Automatisch generierte Beschreibung">
            <a:extLst>
              <a:ext uri="{FF2B5EF4-FFF2-40B4-BE49-F238E27FC236}">
                <a16:creationId xmlns:a16="http://schemas.microsoft.com/office/drawing/2014/main" id="{1C19BA1E-EC7D-99C6-2055-2FAF6F8EE96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02781" y="3431753"/>
            <a:ext cx="2770764" cy="2390880"/>
          </a:xfrm>
          <a:prstGeom prst="rect">
            <a:avLst/>
          </a:prstGeom>
        </p:spPr>
      </p:pic>
      <p:pic>
        <p:nvPicPr>
          <p:cNvPr id="10" name="Grafik 9" descr="Ein Bild, das Menschliches Gesicht, Person, Mann, Kleidung enthält.&#10;&#10;Automatisch generierte Beschreibung">
            <a:extLst>
              <a:ext uri="{FF2B5EF4-FFF2-40B4-BE49-F238E27FC236}">
                <a16:creationId xmlns:a16="http://schemas.microsoft.com/office/drawing/2014/main" id="{939BFE6F-5824-7291-64A9-4ED26EEC349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99979" y="3576511"/>
            <a:ext cx="2603008" cy="2246123"/>
          </a:xfrm>
          <a:prstGeom prst="rect">
            <a:avLst/>
          </a:prstGeom>
        </p:spPr>
      </p:pic>
      <p:pic>
        <p:nvPicPr>
          <p:cNvPr id="12" name="Grafik 11" descr="Ein Bild, das Menschliches Gesicht, Person, Lächeln, Kleidung enthält.&#10;&#10;Automatisch generierte Beschreibung">
            <a:extLst>
              <a:ext uri="{FF2B5EF4-FFF2-40B4-BE49-F238E27FC236}">
                <a16:creationId xmlns:a16="http://schemas.microsoft.com/office/drawing/2014/main" id="{6E1B0BEF-A935-EE9A-C02A-0C248C1B955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981312" y="3729305"/>
            <a:ext cx="2425935" cy="2093328"/>
          </a:xfrm>
          <a:prstGeom prst="rect">
            <a:avLst/>
          </a:prstGeom>
        </p:spPr>
      </p:pic>
      <p:sp>
        <p:nvSpPr>
          <p:cNvPr id="13" name="Textfeld 12">
            <a:extLst>
              <a:ext uri="{FF2B5EF4-FFF2-40B4-BE49-F238E27FC236}">
                <a16:creationId xmlns:a16="http://schemas.microsoft.com/office/drawing/2014/main" id="{674A71F4-71FC-96A6-D53E-9962964A88AE}"/>
              </a:ext>
            </a:extLst>
          </p:cNvPr>
          <p:cNvSpPr txBox="1"/>
          <p:nvPr/>
        </p:nvSpPr>
        <p:spPr>
          <a:xfrm>
            <a:off x="4365470" y="2078600"/>
            <a:ext cx="3493477" cy="1692771"/>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EVAN SPIEGEL</a:t>
            </a:r>
          </a:p>
          <a:p>
            <a:pPr algn="ctr"/>
            <a:r>
              <a:rPr lang="de-DE" sz="1600" dirty="0">
                <a:latin typeface="Lato" panose="020F0502020204030203" pitchFamily="34" charset="0"/>
                <a:ea typeface="Lato" panose="020F0502020204030203" pitchFamily="34" charset="0"/>
                <a:cs typeface="Lato" panose="020F0502020204030203" pitchFamily="34" charset="0"/>
              </a:rPr>
              <a:t>Ist aufgewachsen ohne TV und verdankt seinen Erfolg dieser Restriktion. Er beschränkt seine Kinder auf 1,5 Stunden Bildschirmzeit pro Woche.</a:t>
            </a:r>
            <a:endParaRPr lang="de-AT" sz="1600" dirty="0">
              <a:latin typeface="Lato" panose="020F0502020204030203" pitchFamily="34" charset="0"/>
              <a:ea typeface="Lato" panose="020F0502020204030203" pitchFamily="34" charset="0"/>
              <a:cs typeface="Lato" panose="020F0502020204030203" pitchFamily="34" charset="0"/>
            </a:endParaRPr>
          </a:p>
        </p:txBody>
      </p:sp>
      <p:sp>
        <p:nvSpPr>
          <p:cNvPr id="15" name="Textfeld 14">
            <a:extLst>
              <a:ext uri="{FF2B5EF4-FFF2-40B4-BE49-F238E27FC236}">
                <a16:creationId xmlns:a16="http://schemas.microsoft.com/office/drawing/2014/main" id="{315EE08B-8A78-B1F4-F088-BAD096CD67E1}"/>
              </a:ext>
            </a:extLst>
          </p:cNvPr>
          <p:cNvSpPr txBox="1"/>
          <p:nvPr/>
        </p:nvSpPr>
        <p:spPr>
          <a:xfrm>
            <a:off x="760657" y="2069006"/>
            <a:ext cx="2970275" cy="1200329"/>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STEVE JOBS</a:t>
            </a:r>
          </a:p>
          <a:p>
            <a:pPr algn="ctr"/>
            <a:r>
              <a:rPr lang="de-DE" sz="1600" dirty="0">
                <a:latin typeface="Lato" panose="020F0502020204030203" pitchFamily="34" charset="0"/>
                <a:ea typeface="Lato" panose="020F0502020204030203" pitchFamily="34" charset="0"/>
                <a:cs typeface="Lato" panose="020F0502020204030203" pitchFamily="34" charset="0"/>
              </a:rPr>
              <a:t>„Wir erlauben unseren Kindern kein iPad zu Hause, wir denken es ist zu gefährlich für sie.</a:t>
            </a:r>
          </a:p>
        </p:txBody>
      </p:sp>
      <p:sp>
        <p:nvSpPr>
          <p:cNvPr id="16" name="Textfeld 15">
            <a:extLst>
              <a:ext uri="{FF2B5EF4-FFF2-40B4-BE49-F238E27FC236}">
                <a16:creationId xmlns:a16="http://schemas.microsoft.com/office/drawing/2014/main" id="{64B05615-E083-4849-E25B-683B8A59D060}"/>
              </a:ext>
            </a:extLst>
          </p:cNvPr>
          <p:cNvSpPr txBox="1"/>
          <p:nvPr/>
        </p:nvSpPr>
        <p:spPr>
          <a:xfrm>
            <a:off x="8225216" y="2069006"/>
            <a:ext cx="3390071" cy="1200329"/>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BILL GATES</a:t>
            </a:r>
          </a:p>
          <a:p>
            <a:pPr algn="ctr"/>
            <a:r>
              <a:rPr lang="de-DE" sz="1600" dirty="0"/>
              <a:t>hat seinen Kindern weder Smartphone, noch einen eigenen Computer erlaubt, bis sie 14 waren.</a:t>
            </a:r>
          </a:p>
        </p:txBody>
      </p:sp>
      <p:pic>
        <p:nvPicPr>
          <p:cNvPr id="9" name="Grafik 8" descr="Ein Bild, das Menschliches Gesicht, Person, Krawatte, Porträt enthält.&#10;&#10;KI-generierte Inhalte können fehlerhaft sein.">
            <a:extLst>
              <a:ext uri="{FF2B5EF4-FFF2-40B4-BE49-F238E27FC236}">
                <a16:creationId xmlns:a16="http://schemas.microsoft.com/office/drawing/2014/main" id="{9E451B64-D0E7-193F-2790-155F7A7AD4E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60657" y="2902817"/>
            <a:ext cx="7053058" cy="3967345"/>
          </a:xfrm>
          <a:prstGeom prst="rect">
            <a:avLst/>
          </a:prstGeom>
        </p:spPr>
      </p:pic>
      <p:sp>
        <p:nvSpPr>
          <p:cNvPr id="11" name="Textfeld 10">
            <a:extLst>
              <a:ext uri="{FF2B5EF4-FFF2-40B4-BE49-F238E27FC236}">
                <a16:creationId xmlns:a16="http://schemas.microsoft.com/office/drawing/2014/main" id="{5743B22A-C134-389F-EE58-A410C54D77A3}"/>
              </a:ext>
            </a:extLst>
          </p:cNvPr>
          <p:cNvSpPr txBox="1"/>
          <p:nvPr/>
        </p:nvSpPr>
        <p:spPr>
          <a:xfrm>
            <a:off x="5109304" y="5955524"/>
            <a:ext cx="3493477" cy="461665"/>
          </a:xfrm>
          <a:prstGeom prst="rect">
            <a:avLst/>
          </a:prstGeom>
          <a:noFill/>
        </p:spPr>
        <p:txBody>
          <a:bodyPr wrap="square" rtlCol="0">
            <a:spAutoFit/>
          </a:bodyPr>
          <a:lstStyle/>
          <a:p>
            <a:pPr algn="ctr"/>
            <a:r>
              <a:rPr lang="de-DE" sz="2400" b="1" dirty="0">
                <a:latin typeface="Lato" panose="020F0502020204030203" pitchFamily="34" charset="0"/>
                <a:ea typeface="Lato" panose="020F0502020204030203" pitchFamily="34" charset="0"/>
                <a:cs typeface="Lato" panose="020F0502020204030203" pitchFamily="34" charset="0"/>
              </a:rPr>
              <a:t>MARC ZUCKERBERG</a:t>
            </a:r>
          </a:p>
        </p:txBody>
      </p:sp>
      <p:pic>
        <p:nvPicPr>
          <p:cNvPr id="17" name="Grafik 16" descr="Ein Bild, das Grafiken, Schrift, Screenshot, Kreis enthält.&#10;&#10;KI-generierte Inhalte können fehlerhaft sein.">
            <a:extLst>
              <a:ext uri="{FF2B5EF4-FFF2-40B4-BE49-F238E27FC236}">
                <a16:creationId xmlns:a16="http://schemas.microsoft.com/office/drawing/2014/main" id="{3BB0C9FF-45F9-202F-DB38-3C7119D57ED0}"/>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225216" y="6038855"/>
            <a:ext cx="1982751" cy="756668"/>
          </a:xfrm>
          <a:prstGeom prst="rect">
            <a:avLst/>
          </a:prstGeom>
        </p:spPr>
      </p:pic>
      <p:sp>
        <p:nvSpPr>
          <p:cNvPr id="4" name="Textfeld 3">
            <a:extLst>
              <a:ext uri="{FF2B5EF4-FFF2-40B4-BE49-F238E27FC236}">
                <a16:creationId xmlns:a16="http://schemas.microsoft.com/office/drawing/2014/main" id="{76A47D8C-8A0F-5EBF-7A5D-CCCB28E7513A}"/>
              </a:ext>
            </a:extLst>
          </p:cNvPr>
          <p:cNvSpPr txBox="1"/>
          <p:nvPr/>
        </p:nvSpPr>
        <p:spPr>
          <a:xfrm rot="21021106">
            <a:off x="885432" y="2416737"/>
            <a:ext cx="10421133" cy="769441"/>
          </a:xfrm>
          <a:prstGeom prst="rect">
            <a:avLst/>
          </a:prstGeom>
          <a:solidFill>
            <a:srgbClr val="C00000"/>
          </a:solidFill>
        </p:spPr>
        <p:txBody>
          <a:bodyPr wrap="square">
            <a:spAutoFit/>
          </a:bodyPr>
          <a:lstStyle/>
          <a:p>
            <a:pPr algn="ctr"/>
            <a:r>
              <a:rPr lang="de-DE" sz="4400" b="1" dirty="0">
                <a:solidFill>
                  <a:schemeClr val="bg1"/>
                </a:solidFill>
              </a:rPr>
              <a:t>Plattformen sind auf Sucht ausgelegt!</a:t>
            </a:r>
            <a:endParaRPr lang="de-AT" sz="4400" dirty="0">
              <a:solidFill>
                <a:schemeClr val="bg1"/>
              </a:solidFill>
            </a:endParaRPr>
          </a:p>
        </p:txBody>
      </p:sp>
      <p:sp>
        <p:nvSpPr>
          <p:cNvPr id="7" name="Rechteck 6">
            <a:extLst>
              <a:ext uri="{FF2B5EF4-FFF2-40B4-BE49-F238E27FC236}">
                <a16:creationId xmlns:a16="http://schemas.microsoft.com/office/drawing/2014/main" id="{00162498-73A1-A696-0075-C8C3A30AA64F}"/>
              </a:ext>
            </a:extLst>
          </p:cNvPr>
          <p:cNvSpPr/>
          <p:nvPr/>
        </p:nvSpPr>
        <p:spPr>
          <a:xfrm>
            <a:off x="16208" y="-33757"/>
            <a:ext cx="12192000" cy="6925513"/>
          </a:xfrm>
          <a:prstGeom prst="rect">
            <a:avLst/>
          </a:prstGeom>
          <a:solidFill>
            <a:srgbClr val="1B5563">
              <a:alpha val="8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19" name="Textfeld 18">
            <a:extLst>
              <a:ext uri="{FF2B5EF4-FFF2-40B4-BE49-F238E27FC236}">
                <a16:creationId xmlns:a16="http://schemas.microsoft.com/office/drawing/2014/main" id="{233336B7-1EB3-0FBA-90F2-7F7DB8AF172F}"/>
              </a:ext>
            </a:extLst>
          </p:cNvPr>
          <p:cNvSpPr txBox="1"/>
          <p:nvPr/>
        </p:nvSpPr>
        <p:spPr>
          <a:xfrm rot="21021106">
            <a:off x="-211015" y="3956058"/>
            <a:ext cx="12699040" cy="1569660"/>
          </a:xfrm>
          <a:prstGeom prst="rect">
            <a:avLst/>
          </a:prstGeom>
          <a:solidFill>
            <a:srgbClr val="EA5E26"/>
          </a:solidFill>
        </p:spPr>
        <p:txBody>
          <a:bodyPr wrap="square">
            <a:spAutoFit/>
          </a:bodyPr>
          <a:lstStyle/>
          <a:p>
            <a:pPr algn="ctr"/>
            <a:r>
              <a:rPr lang="de-DE" sz="3200" b="1" spc="-150" dirty="0">
                <a:solidFill>
                  <a:schemeClr val="bg1"/>
                </a:solidFill>
                <a:latin typeface="Quicksand" panose="02000303000000000000" pitchFamily="2" charset="0"/>
              </a:rPr>
              <a:t>Die Beweislage ist mitt</a:t>
            </a:r>
            <a:r>
              <a:rPr lang="de-DE" sz="3200" b="1" dirty="0">
                <a:solidFill>
                  <a:schemeClr val="bg1"/>
                </a:solidFill>
                <a:latin typeface="Quicksand" panose="02000303000000000000" pitchFamily="2" charset="0"/>
              </a:rPr>
              <a:t>le</a:t>
            </a:r>
            <a:r>
              <a:rPr lang="de-DE" sz="3200" b="1" spc="-150" dirty="0">
                <a:solidFill>
                  <a:schemeClr val="bg1"/>
                </a:solidFill>
                <a:latin typeface="Quicksand" panose="02000303000000000000" pitchFamily="2" charset="0"/>
              </a:rPr>
              <a:t>rweile erdrückend …</a:t>
            </a:r>
            <a:br>
              <a:rPr lang="de-DE" sz="3200" b="1" spc="-150" dirty="0">
                <a:solidFill>
                  <a:schemeClr val="bg1"/>
                </a:solidFill>
                <a:latin typeface="Quicksand" panose="02000303000000000000" pitchFamily="2" charset="0"/>
              </a:rPr>
            </a:br>
            <a:r>
              <a:rPr lang="de-DE" sz="3200" b="1" spc="-150" dirty="0">
                <a:solidFill>
                  <a:schemeClr val="bg1"/>
                </a:solidFill>
                <a:latin typeface="Quicksand" panose="02000303000000000000" pitchFamily="2" charset="0"/>
              </a:rPr>
              <a:t>Der digitale Kinder- und Jugendschutz jedoch </a:t>
            </a:r>
          </a:p>
          <a:p>
            <a:pPr algn="ctr"/>
            <a:r>
              <a:rPr lang="de-DE" sz="3200" b="1" spc="-150" dirty="0">
                <a:solidFill>
                  <a:schemeClr val="bg1"/>
                </a:solidFill>
                <a:latin typeface="Quicksand" panose="02000303000000000000" pitchFamily="2" charset="0"/>
              </a:rPr>
              <a:t>ist noch immer vö</a:t>
            </a:r>
            <a:r>
              <a:rPr lang="de-DE" sz="3200" b="1" dirty="0">
                <a:solidFill>
                  <a:schemeClr val="bg1"/>
                </a:solidFill>
                <a:latin typeface="Quicksand" panose="02000303000000000000" pitchFamily="2" charset="0"/>
              </a:rPr>
              <a:t>lli</a:t>
            </a:r>
            <a:r>
              <a:rPr lang="de-DE" sz="3200" b="1" spc="-150" dirty="0">
                <a:solidFill>
                  <a:schemeClr val="bg1"/>
                </a:solidFill>
                <a:latin typeface="Quicksand" panose="02000303000000000000" pitchFamily="2" charset="0"/>
              </a:rPr>
              <a:t>g unzureichend.</a:t>
            </a:r>
            <a:endParaRPr lang="de-AT" sz="3200" b="1" spc="-150" dirty="0">
              <a:solidFill>
                <a:schemeClr val="bg1"/>
              </a:solidFill>
              <a:latin typeface="Quicksand" panose="02000303000000000000" pitchFamily="2" charset="0"/>
            </a:endParaRPr>
          </a:p>
        </p:txBody>
      </p:sp>
      <p:sp>
        <p:nvSpPr>
          <p:cNvPr id="20" name="Textfeld 19">
            <a:extLst>
              <a:ext uri="{FF2B5EF4-FFF2-40B4-BE49-F238E27FC236}">
                <a16:creationId xmlns:a16="http://schemas.microsoft.com/office/drawing/2014/main" id="{83E811A8-F490-D966-1AF1-4217020DAA0D}"/>
              </a:ext>
            </a:extLst>
          </p:cNvPr>
          <p:cNvSpPr txBox="1"/>
          <p:nvPr/>
        </p:nvSpPr>
        <p:spPr>
          <a:xfrm rot="21021106">
            <a:off x="-181147" y="2376990"/>
            <a:ext cx="12600468" cy="1077218"/>
          </a:xfrm>
          <a:prstGeom prst="rect">
            <a:avLst/>
          </a:prstGeom>
          <a:solidFill>
            <a:srgbClr val="EA5E26"/>
          </a:solidFill>
        </p:spPr>
        <p:txBody>
          <a:bodyPr wrap="square">
            <a:spAutoFit/>
          </a:bodyPr>
          <a:lstStyle/>
          <a:p>
            <a:pPr algn="ctr"/>
            <a:r>
              <a:rPr lang="de-DE" sz="3200" b="1" spc="-150" dirty="0">
                <a:solidFill>
                  <a:schemeClr val="bg1"/>
                </a:solidFill>
                <a:latin typeface="Quicksand" panose="02000303000000000000" pitchFamily="2" charset="0"/>
              </a:rPr>
              <a:t>P</a:t>
            </a:r>
            <a:r>
              <a:rPr lang="de-DE" sz="3200" b="1" dirty="0">
                <a:solidFill>
                  <a:schemeClr val="bg1"/>
                </a:solidFill>
                <a:latin typeface="Quicksand" panose="02000303000000000000" pitchFamily="2" charset="0"/>
              </a:rPr>
              <a:t>la</a:t>
            </a:r>
            <a:r>
              <a:rPr lang="de-DE" sz="3200" b="1" spc="-150" dirty="0">
                <a:solidFill>
                  <a:schemeClr val="bg1"/>
                </a:solidFill>
                <a:latin typeface="Quicksand" panose="02000303000000000000" pitchFamily="2" charset="0"/>
              </a:rPr>
              <a:t>ttformen sind auf maximale</a:t>
            </a:r>
            <a:br>
              <a:rPr lang="de-DE" sz="3200" b="1" spc="-150" dirty="0">
                <a:solidFill>
                  <a:schemeClr val="bg1"/>
                </a:solidFill>
                <a:latin typeface="Quicksand" panose="02000303000000000000" pitchFamily="2" charset="0"/>
              </a:rPr>
            </a:br>
            <a:r>
              <a:rPr lang="de-DE" sz="3200" b="1" spc="-150" dirty="0">
                <a:solidFill>
                  <a:schemeClr val="bg1"/>
                </a:solidFill>
                <a:latin typeface="Quicksand" panose="02000303000000000000" pitchFamily="2" charset="0"/>
              </a:rPr>
              <a:t>Aufentha</a:t>
            </a:r>
            <a:r>
              <a:rPr lang="de-DE" sz="3200" b="1" dirty="0">
                <a:solidFill>
                  <a:schemeClr val="bg1"/>
                </a:solidFill>
                <a:latin typeface="Quicksand" panose="02000303000000000000" pitchFamily="2" charset="0"/>
              </a:rPr>
              <a:t>lt</a:t>
            </a:r>
            <a:r>
              <a:rPr lang="de-DE" sz="3200" b="1" spc="-150" dirty="0">
                <a:solidFill>
                  <a:schemeClr val="bg1"/>
                </a:solidFill>
                <a:latin typeface="Quicksand" panose="02000303000000000000" pitchFamily="2" charset="0"/>
              </a:rPr>
              <a:t>sdauer (Sucht) = Profit ausgelegt!</a:t>
            </a:r>
            <a:endParaRPr lang="de-AT" sz="3200" b="1" spc="-150" dirty="0">
              <a:solidFill>
                <a:schemeClr val="bg1"/>
              </a:solidFill>
              <a:latin typeface="Quicksand" panose="02000303000000000000" pitchFamily="2" charset="0"/>
            </a:endParaRPr>
          </a:p>
        </p:txBody>
      </p:sp>
    </p:spTree>
    <p:extLst>
      <p:ext uri="{BB962C8B-B14F-4D97-AF65-F5344CB8AC3E}">
        <p14:creationId xmlns:p14="http://schemas.microsoft.com/office/powerpoint/2010/main" val="2593222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6EBA4578-AA97-B3AA-FD1D-F3A03EDB7AB5}"/>
            </a:ext>
          </a:extLst>
        </p:cNvPr>
        <p:cNvGrpSpPr/>
        <p:nvPr/>
      </p:nvGrpSpPr>
      <p:grpSpPr>
        <a:xfrm>
          <a:off x="0" y="0"/>
          <a:ext cx="0" cy="0"/>
          <a:chOff x="0" y="0"/>
          <a:chExt cx="0" cy="0"/>
        </a:xfrm>
      </p:grpSpPr>
      <p:pic>
        <p:nvPicPr>
          <p:cNvPr id="5" name="Grafik 4" descr="Ein Bild, das Kleidung, Person, Menschliches Gesicht, Mädchen enthält.&#10;&#10;Automatisch generierte Beschreibung">
            <a:extLst>
              <a:ext uri="{FF2B5EF4-FFF2-40B4-BE49-F238E27FC236}">
                <a16:creationId xmlns:a16="http://schemas.microsoft.com/office/drawing/2014/main" id="{4F2F35D8-00A7-5CE5-25D5-48F4E293017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ED65783B-8C77-DA5D-BA4F-3CCC1754EBBC}"/>
              </a:ext>
            </a:extLst>
          </p:cNvPr>
          <p:cNvSpPr/>
          <p:nvPr/>
        </p:nvSpPr>
        <p:spPr>
          <a:xfrm>
            <a:off x="0" y="-33757"/>
            <a:ext cx="12192000" cy="692551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37" name="Google Shape;237;p28">
            <a:extLst>
              <a:ext uri="{FF2B5EF4-FFF2-40B4-BE49-F238E27FC236}">
                <a16:creationId xmlns:a16="http://schemas.microsoft.com/office/drawing/2014/main" id="{6E82125D-661F-0D04-17BF-3E446E9D4E10}"/>
              </a:ext>
            </a:extLst>
          </p:cNvPr>
          <p:cNvSpPr txBox="1"/>
          <p:nvPr/>
        </p:nvSpPr>
        <p:spPr>
          <a:xfrm>
            <a:off x="775855" y="2101578"/>
            <a:ext cx="10712334" cy="3375283"/>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Dopamin-Falle:</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Smartphones rauben unseren Kindern nicht nur die Zeit, sondern die Freude!</a:t>
            </a:r>
            <a:endParaRPr sz="54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36B13C96-A5C6-DF35-84BB-DBF0D30F236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Tree>
    <p:extLst>
      <p:ext uri="{BB962C8B-B14F-4D97-AF65-F5344CB8AC3E}">
        <p14:creationId xmlns:p14="http://schemas.microsoft.com/office/powerpoint/2010/main" val="62290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0F0E1"/>
        </a:solidFill>
        <a:effectLst/>
      </p:bgPr>
    </p:bg>
    <p:spTree>
      <p:nvGrpSpPr>
        <p:cNvPr id="1" name="Shape 329"/>
        <p:cNvGrpSpPr/>
        <p:nvPr/>
      </p:nvGrpSpPr>
      <p:grpSpPr>
        <a:xfrm>
          <a:off x="0" y="0"/>
          <a:ext cx="0" cy="0"/>
          <a:chOff x="0" y="0"/>
          <a:chExt cx="0" cy="0"/>
        </a:xfrm>
      </p:grpSpPr>
      <p:sp>
        <p:nvSpPr>
          <p:cNvPr id="330" name="Google Shape;330;p36"/>
          <p:cNvSpPr txBox="1"/>
          <p:nvPr/>
        </p:nvSpPr>
        <p:spPr>
          <a:xfrm>
            <a:off x="1210667" y="471542"/>
            <a:ext cx="10860778" cy="519053"/>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de-DE" sz="2533" b="1" dirty="0">
                <a:solidFill>
                  <a:srgbClr val="00353F"/>
                </a:solidFill>
                <a:latin typeface="Quicksand" panose="02000303000000000000" pitchFamily="2" charset="0"/>
                <a:ea typeface="Montserrat ExtraBold"/>
                <a:cs typeface="Montserrat ExtraBold"/>
                <a:sym typeface="Montserrat ExtraBold"/>
              </a:rPr>
              <a:t>DIE AUSWIRKUNGEN – WIR </a:t>
            </a:r>
            <a:r>
              <a:rPr lang="de-DE" sz="2533" b="1" spc="-150" dirty="0">
                <a:solidFill>
                  <a:srgbClr val="00353F"/>
                </a:solidFill>
                <a:latin typeface="Quicksand" panose="02000303000000000000" pitchFamily="2" charset="0"/>
                <a:ea typeface="Montserrat ExtraBold"/>
                <a:cs typeface="Montserrat ExtraBold"/>
                <a:sym typeface="Montserrat ExtraBold"/>
              </a:rPr>
              <a:t>BETRACHTEN</a:t>
            </a:r>
            <a:r>
              <a:rPr lang="de-DE" sz="2533" b="1" dirty="0">
                <a:solidFill>
                  <a:srgbClr val="00353F"/>
                </a:solidFill>
                <a:latin typeface="Quicksand" panose="02000303000000000000" pitchFamily="2" charset="0"/>
                <a:ea typeface="Montserrat ExtraBold"/>
                <a:cs typeface="Montserrat ExtraBold"/>
                <a:sym typeface="Montserrat ExtraBold"/>
              </a:rPr>
              <a:t> NUR DEN FAKTOR ZEIT</a:t>
            </a:r>
            <a:endParaRPr sz="2533" b="1" dirty="0">
              <a:latin typeface="Quicksand" panose="02000303000000000000" pitchFamily="2" charset="0"/>
              <a:ea typeface="Montserrat ExtraBold"/>
              <a:cs typeface="Montserrat ExtraBold"/>
              <a:sym typeface="Montserrat ExtraBold"/>
            </a:endParaRPr>
          </a:p>
        </p:txBody>
      </p:sp>
      <p:sp>
        <p:nvSpPr>
          <p:cNvPr id="331" name="Google Shape;331;p36"/>
          <p:cNvSpPr/>
          <p:nvPr/>
        </p:nvSpPr>
        <p:spPr>
          <a:xfrm>
            <a:off x="3198217" y="4149000"/>
            <a:ext cx="3053600" cy="2132800"/>
          </a:xfrm>
          <a:prstGeom prst="roundRect">
            <a:avLst>
              <a:gd name="adj" fmla="val 8663"/>
            </a:avLst>
          </a:prstGeom>
          <a:solidFill>
            <a:srgbClr val="11363F"/>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C000"/>
              </a:solidFill>
              <a:latin typeface="Helvetica Neue"/>
              <a:ea typeface="Helvetica Neue"/>
              <a:cs typeface="Helvetica Neue"/>
              <a:sym typeface="Helvetica Neue"/>
            </a:endParaRPr>
          </a:p>
        </p:txBody>
      </p:sp>
      <p:sp>
        <p:nvSpPr>
          <p:cNvPr id="332" name="Google Shape;332;p36"/>
          <p:cNvSpPr txBox="1"/>
          <p:nvPr/>
        </p:nvSpPr>
        <p:spPr>
          <a:xfrm>
            <a:off x="3264432" y="4268996"/>
            <a:ext cx="2921200" cy="2240357"/>
          </a:xfrm>
          <a:prstGeom prst="rect">
            <a:avLst/>
          </a:prstGeom>
          <a:noFill/>
          <a:ln>
            <a:noFill/>
          </a:ln>
        </p:spPr>
        <p:txBody>
          <a:bodyPr spcFirstLastPara="1" wrap="square" lIns="25400" tIns="25400" rIns="25400" bIns="25400" anchor="t" anchorCtr="0">
            <a:spAutoFit/>
          </a:bodyPr>
          <a:lstStyle/>
          <a:p>
            <a:pPr algn="ctr">
              <a:lnSpc>
                <a:spcPct val="110000"/>
              </a:lnSpc>
              <a:buClr>
                <a:srgbClr val="00353F"/>
              </a:buClr>
              <a:buSzPts val="2600"/>
            </a:pPr>
            <a:r>
              <a:rPr lang="en-GB" sz="3467" dirty="0">
                <a:solidFill>
                  <a:schemeClr val="lt1"/>
                </a:solidFill>
                <a:latin typeface="Lato Black" panose="020F0502020204030203"/>
                <a:ea typeface="Lato Black" panose="020F0502020204030203" pitchFamily="34" charset="0"/>
                <a:cs typeface="Lato Black" panose="020F0502020204030203" pitchFamily="34" charset="0"/>
                <a:sym typeface="Montserrat ExtraBold"/>
              </a:rPr>
              <a:t>3,7h!!</a:t>
            </a:r>
            <a:br>
              <a:rPr lang="en-GB" sz="1600" dirty="0">
                <a:solidFill>
                  <a:schemeClr val="lt1"/>
                </a:solidFill>
                <a:latin typeface="Lato Black" panose="020F0502020204030203"/>
              </a:rPr>
            </a:br>
            <a:r>
              <a:rPr lang="de-DE" sz="1333" dirty="0">
                <a:solidFill>
                  <a:schemeClr val="lt1"/>
                </a:solidFill>
                <a:latin typeface="Lato Black" panose="020F0502020204030203"/>
                <a:sym typeface="Epilogue"/>
              </a:rPr>
              <a:t>verbringt der durchschnittliche</a:t>
            </a:r>
          </a:p>
          <a:p>
            <a:pPr algn="ctr">
              <a:lnSpc>
                <a:spcPct val="110000"/>
              </a:lnSpc>
              <a:buClr>
                <a:srgbClr val="00353F"/>
              </a:buClr>
              <a:buSzPts val="2600"/>
            </a:pPr>
            <a:r>
              <a:rPr lang="de-DE" sz="1333" dirty="0">
                <a:solidFill>
                  <a:schemeClr val="lt1"/>
                </a:solidFill>
                <a:latin typeface="Lato Black" panose="020F0502020204030203"/>
                <a:ea typeface="Epilogue"/>
                <a:cs typeface="Epilogue"/>
                <a:sym typeface="Epilogue"/>
              </a:rPr>
              <a:t>Österreichische 14-Jährige </a:t>
            </a:r>
          </a:p>
          <a:p>
            <a:pPr algn="ctr">
              <a:lnSpc>
                <a:spcPct val="110000"/>
              </a:lnSpc>
              <a:buClr>
                <a:srgbClr val="00353F"/>
              </a:buClr>
              <a:buSzPts val="2600"/>
            </a:pPr>
            <a:r>
              <a:rPr lang="de-DE" sz="1333" dirty="0">
                <a:solidFill>
                  <a:schemeClr val="lt1"/>
                </a:solidFill>
                <a:latin typeface="Lato Black" panose="020F0502020204030203"/>
                <a:ea typeface="Epilogue"/>
                <a:cs typeface="Epilogue"/>
                <a:sym typeface="Epilogue"/>
              </a:rPr>
              <a:t>TÄGLICH an seinem Smartphone.</a:t>
            </a:r>
          </a:p>
          <a:p>
            <a:pPr algn="ctr">
              <a:lnSpc>
                <a:spcPct val="110000"/>
              </a:lnSpc>
              <a:buClr>
                <a:srgbClr val="00353F"/>
              </a:buClr>
              <a:buSzPts val="2600"/>
            </a:pPr>
            <a:r>
              <a:rPr lang="de-DE" sz="1333" dirty="0">
                <a:solidFill>
                  <a:schemeClr val="lt1"/>
                </a:solidFill>
                <a:latin typeface="Lato Black" panose="020F0502020204030203"/>
                <a:ea typeface="Epilogue"/>
                <a:cs typeface="Epilogue"/>
                <a:sym typeface="Epilogue"/>
              </a:rPr>
              <a:t>Das sind pro Woche 25,8 Stunden!</a:t>
            </a:r>
            <a:endParaRPr sz="1333" dirty="0">
              <a:solidFill>
                <a:schemeClr val="lt1"/>
              </a:solidFill>
              <a:latin typeface="Lato Black" panose="020F0502020204030203"/>
              <a:ea typeface="Epilogue"/>
              <a:cs typeface="Epilogue"/>
              <a:sym typeface="Epilogue"/>
            </a:endParaRPr>
          </a:p>
          <a:p>
            <a:pPr algn="ctr">
              <a:lnSpc>
                <a:spcPct val="110000"/>
              </a:lnSpc>
              <a:buClr>
                <a:srgbClr val="00353F"/>
              </a:buClr>
              <a:buSzPts val="2600"/>
            </a:pPr>
            <a:endParaRPr sz="1467" dirty="0">
              <a:solidFill>
                <a:schemeClr val="lt1"/>
              </a:solidFill>
              <a:latin typeface="Epilogue"/>
              <a:ea typeface="Epilogue"/>
              <a:cs typeface="Epilogue"/>
              <a:sym typeface="Epilogue"/>
            </a:endParaRPr>
          </a:p>
          <a:p>
            <a:pPr algn="ctr">
              <a:lnSpc>
                <a:spcPct val="110000"/>
              </a:lnSpc>
              <a:buClr>
                <a:schemeClr val="dk1"/>
              </a:buClr>
              <a:buSzPts val="1100"/>
            </a:pPr>
            <a:endParaRPr sz="1333" dirty="0">
              <a:solidFill>
                <a:schemeClr val="lt1"/>
              </a:solidFill>
              <a:latin typeface="Epilogue"/>
              <a:ea typeface="Epilogue"/>
              <a:cs typeface="Epilogue"/>
              <a:sym typeface="Epilogue"/>
            </a:endParaRPr>
          </a:p>
          <a:p>
            <a:pPr algn="ctr">
              <a:lnSpc>
                <a:spcPct val="110000"/>
              </a:lnSpc>
              <a:buClr>
                <a:srgbClr val="00353F"/>
              </a:buClr>
              <a:buSzPts val="2600"/>
            </a:pPr>
            <a:endParaRPr sz="1333" dirty="0">
              <a:solidFill>
                <a:schemeClr val="lt1"/>
              </a:solidFill>
              <a:latin typeface="Epilogue"/>
              <a:ea typeface="Epilogue"/>
              <a:cs typeface="Epilogue"/>
              <a:sym typeface="Epilogue"/>
            </a:endParaRPr>
          </a:p>
        </p:txBody>
      </p:sp>
      <p:sp>
        <p:nvSpPr>
          <p:cNvPr id="333" name="Google Shape;333;p36"/>
          <p:cNvSpPr txBox="1"/>
          <p:nvPr/>
        </p:nvSpPr>
        <p:spPr>
          <a:xfrm>
            <a:off x="3245519" y="5998538"/>
            <a:ext cx="2921200" cy="346762"/>
          </a:xfrm>
          <a:prstGeom prst="rect">
            <a:avLst/>
          </a:prstGeom>
          <a:noFill/>
          <a:ln>
            <a:noFill/>
          </a:ln>
        </p:spPr>
        <p:txBody>
          <a:bodyPr spcFirstLastPara="1" wrap="square" lIns="25400" tIns="25400" rIns="25400" bIns="25400" anchor="ctr" anchorCtr="0">
            <a:spAutoFit/>
          </a:bodyPr>
          <a:lstStyle/>
          <a:p>
            <a:pPr algn="ctr">
              <a:lnSpc>
                <a:spcPct val="120000"/>
              </a:lnSpc>
              <a:buClr>
                <a:schemeClr val="dk1"/>
              </a:buClr>
              <a:buSzPts val="1100"/>
            </a:pPr>
            <a:r>
              <a:rPr lang="en-GB" sz="800" dirty="0">
                <a:solidFill>
                  <a:schemeClr val="lt1"/>
                </a:solidFill>
                <a:latin typeface="Lato Black" panose="020F0502020204030203"/>
                <a:ea typeface="Epilogue"/>
                <a:cs typeface="Epilogue"/>
                <a:sym typeface="Epilogue"/>
              </a:rPr>
              <a:t>Mental Health </a:t>
            </a:r>
            <a:r>
              <a:rPr lang="en-GB" sz="800" dirty="0" err="1">
                <a:solidFill>
                  <a:schemeClr val="lt1"/>
                </a:solidFill>
                <a:latin typeface="Lato Black" panose="020F0502020204030203"/>
                <a:ea typeface="Epilogue"/>
                <a:cs typeface="Epilogue"/>
                <a:sym typeface="Epilogue"/>
              </a:rPr>
              <a:t>Studie</a:t>
            </a:r>
            <a:r>
              <a:rPr lang="en-GB" sz="800" dirty="0">
                <a:solidFill>
                  <a:schemeClr val="lt1"/>
                </a:solidFill>
                <a:latin typeface="Lato Black" panose="020F0502020204030203"/>
                <a:ea typeface="Epilogue"/>
                <a:cs typeface="Epilogue"/>
                <a:sym typeface="Epilogue"/>
              </a:rPr>
              <a:t> 2024, </a:t>
            </a:r>
            <a:r>
              <a:rPr lang="en-GB" sz="800" dirty="0" err="1">
                <a:solidFill>
                  <a:schemeClr val="lt1"/>
                </a:solidFill>
                <a:latin typeface="Lato Black" panose="020F0502020204030203"/>
                <a:ea typeface="Epilogue"/>
                <a:cs typeface="Epilogue"/>
                <a:sym typeface="Epilogue"/>
              </a:rPr>
              <a:t>Uni</a:t>
            </a:r>
            <a:r>
              <a:rPr lang="en-GB" sz="800" dirty="0">
                <a:solidFill>
                  <a:schemeClr val="lt1"/>
                </a:solidFill>
                <a:latin typeface="Lato Black" panose="020F0502020204030203"/>
                <a:ea typeface="Epilogue"/>
                <a:cs typeface="Epilogue"/>
                <a:sym typeface="Epilogue"/>
              </a:rPr>
              <a:t> Wien, 14.500 </a:t>
            </a:r>
            <a:r>
              <a:rPr lang="en-GB" sz="800" dirty="0" err="1">
                <a:solidFill>
                  <a:schemeClr val="lt1"/>
                </a:solidFill>
                <a:latin typeface="Lato Black" panose="020F0502020204030203"/>
                <a:ea typeface="Epilogue"/>
                <a:cs typeface="Epilogue"/>
                <a:sym typeface="Epilogue"/>
              </a:rPr>
              <a:t>Schüler</a:t>
            </a:r>
            <a:endParaRPr sz="800" dirty="0">
              <a:solidFill>
                <a:schemeClr val="lt1"/>
              </a:solidFill>
              <a:latin typeface="Lato Black" panose="020F0502020204030203"/>
              <a:ea typeface="Epilogue"/>
              <a:cs typeface="Epilogue"/>
              <a:sym typeface="Epilogue"/>
            </a:endParaRPr>
          </a:p>
          <a:p>
            <a:pPr algn="ctr">
              <a:lnSpc>
                <a:spcPct val="120000"/>
              </a:lnSpc>
              <a:buClr>
                <a:schemeClr val="dk1"/>
              </a:buClr>
              <a:buSzPts val="1100"/>
            </a:pPr>
            <a:endParaRPr sz="800" dirty="0">
              <a:solidFill>
                <a:schemeClr val="lt1"/>
              </a:solidFill>
              <a:latin typeface="Epilogue"/>
              <a:ea typeface="Epilogue"/>
              <a:cs typeface="Epilogue"/>
              <a:sym typeface="Epilogue"/>
            </a:endParaRPr>
          </a:p>
        </p:txBody>
      </p:sp>
      <p:sp>
        <p:nvSpPr>
          <p:cNvPr id="337" name="Google Shape;337;p36"/>
          <p:cNvSpPr/>
          <p:nvPr/>
        </p:nvSpPr>
        <p:spPr>
          <a:xfrm>
            <a:off x="8404600" y="4149000"/>
            <a:ext cx="3053600" cy="2132800"/>
          </a:xfrm>
          <a:prstGeom prst="roundRect">
            <a:avLst>
              <a:gd name="adj" fmla="val 8663"/>
            </a:avLst>
          </a:prstGeom>
          <a:solidFill>
            <a:srgbClr val="D8D82A"/>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338" name="Google Shape;338;p36"/>
          <p:cNvSpPr txBox="1"/>
          <p:nvPr/>
        </p:nvSpPr>
        <p:spPr>
          <a:xfrm>
            <a:off x="8476743" y="4241204"/>
            <a:ext cx="2921200" cy="1766381"/>
          </a:xfrm>
          <a:prstGeom prst="rect">
            <a:avLst/>
          </a:prstGeom>
          <a:noFill/>
          <a:ln>
            <a:noFill/>
          </a:ln>
        </p:spPr>
        <p:txBody>
          <a:bodyPr spcFirstLastPara="1" wrap="square" lIns="25400" tIns="25400" rIns="25400" bIns="25400" anchor="t" anchorCtr="0">
            <a:spAutoFit/>
          </a:bodyPr>
          <a:lstStyle/>
          <a:p>
            <a:pPr algn="ctr">
              <a:lnSpc>
                <a:spcPct val="110000"/>
              </a:lnSpc>
              <a:buClr>
                <a:srgbClr val="00353F"/>
              </a:buClr>
              <a:buSzPts val="2600"/>
            </a:pPr>
            <a:r>
              <a:rPr lang="en-GB" sz="3467" dirty="0">
                <a:solidFill>
                  <a:schemeClr val="lt1"/>
                </a:solidFill>
                <a:latin typeface="Lato Black" panose="020F0502020204030203" pitchFamily="34" charset="0"/>
                <a:ea typeface="Lato Black" panose="020F0502020204030203" pitchFamily="34" charset="0"/>
                <a:cs typeface="Lato Black" panose="020F0502020204030203" pitchFamily="34" charset="0"/>
                <a:sym typeface="Montserrat ExtraBold"/>
              </a:rPr>
              <a:t>65%</a:t>
            </a:r>
            <a:br>
              <a:rPr lang="en-GB" sz="1600" dirty="0">
                <a:solidFill>
                  <a:schemeClr val="lt1"/>
                </a:solidFill>
              </a:rPr>
            </a:br>
            <a:r>
              <a:rPr lang="de-DE" sz="1333" dirty="0">
                <a:solidFill>
                  <a:schemeClr val="lt1"/>
                </a:solidFill>
                <a:latin typeface="Lato Black" panose="020F0502020204030203"/>
                <a:ea typeface="Epilogue"/>
                <a:cs typeface="Epilogue"/>
                <a:sym typeface="Epilogue"/>
              </a:rPr>
              <a:t>Die Zeit, die Teenager im Durchschnitt täglich mit Freunden verbringen, ist seit 2010 um 65 % gesunken</a:t>
            </a:r>
            <a:endParaRPr sz="1333" dirty="0">
              <a:solidFill>
                <a:schemeClr val="lt1"/>
              </a:solidFill>
              <a:latin typeface="Lato Black" panose="020F0502020204030203"/>
              <a:ea typeface="Montserrat ExtraBold"/>
              <a:cs typeface="Montserrat ExtraBold"/>
              <a:sym typeface="Montserrat ExtraBold"/>
            </a:endParaRPr>
          </a:p>
          <a:p>
            <a:pPr algn="ctr">
              <a:lnSpc>
                <a:spcPct val="110000"/>
              </a:lnSpc>
              <a:buClr>
                <a:schemeClr val="dk1"/>
              </a:buClr>
              <a:buSzPts val="1100"/>
            </a:pPr>
            <a:endParaRPr sz="1333" dirty="0">
              <a:solidFill>
                <a:schemeClr val="lt1"/>
              </a:solidFill>
              <a:latin typeface="Epilogue"/>
              <a:ea typeface="Epilogue"/>
              <a:cs typeface="Epilogue"/>
              <a:sym typeface="Epilogue"/>
            </a:endParaRPr>
          </a:p>
          <a:p>
            <a:pPr algn="ctr">
              <a:lnSpc>
                <a:spcPct val="110000"/>
              </a:lnSpc>
              <a:buClr>
                <a:srgbClr val="00353F"/>
              </a:buClr>
              <a:buSzPts val="2600"/>
            </a:pPr>
            <a:endParaRPr sz="1333" dirty="0">
              <a:solidFill>
                <a:schemeClr val="lt1"/>
              </a:solidFill>
              <a:latin typeface="Epilogue"/>
              <a:ea typeface="Epilogue"/>
              <a:cs typeface="Epilogue"/>
              <a:sym typeface="Epilogue"/>
            </a:endParaRPr>
          </a:p>
        </p:txBody>
      </p:sp>
      <p:sp>
        <p:nvSpPr>
          <p:cNvPr id="339" name="Google Shape;339;p36"/>
          <p:cNvSpPr txBox="1"/>
          <p:nvPr/>
        </p:nvSpPr>
        <p:spPr>
          <a:xfrm>
            <a:off x="8537000" y="5996081"/>
            <a:ext cx="2921200" cy="346762"/>
          </a:xfrm>
          <a:prstGeom prst="rect">
            <a:avLst/>
          </a:prstGeom>
          <a:noFill/>
          <a:ln>
            <a:noFill/>
          </a:ln>
        </p:spPr>
        <p:txBody>
          <a:bodyPr spcFirstLastPara="1" wrap="square" lIns="25400" tIns="25400" rIns="25400" bIns="25400" anchor="ctr" anchorCtr="0">
            <a:spAutoFit/>
          </a:bodyPr>
          <a:lstStyle/>
          <a:p>
            <a:pPr algn="ctr">
              <a:lnSpc>
                <a:spcPct val="120000"/>
              </a:lnSpc>
              <a:buClr>
                <a:schemeClr val="dk1"/>
              </a:buClr>
              <a:buSzPts val="1100"/>
            </a:pPr>
            <a:r>
              <a:rPr lang="en-GB" sz="800" dirty="0">
                <a:solidFill>
                  <a:schemeClr val="lt1"/>
                </a:solidFill>
                <a:latin typeface="Lato Black" panose="020F0502020204030203"/>
                <a:ea typeface="Epilogue"/>
                <a:cs typeface="Epilogue"/>
                <a:sym typeface="Epilogue"/>
              </a:rPr>
              <a:t>American Time Use Study</a:t>
            </a:r>
            <a:endParaRPr sz="800" dirty="0">
              <a:solidFill>
                <a:schemeClr val="lt1"/>
              </a:solidFill>
              <a:latin typeface="Lato Black" panose="020F0502020204030203"/>
              <a:ea typeface="Epilogue"/>
              <a:cs typeface="Epilogue"/>
              <a:sym typeface="Epilogue"/>
            </a:endParaRPr>
          </a:p>
          <a:p>
            <a:pPr algn="ctr">
              <a:lnSpc>
                <a:spcPct val="120000"/>
              </a:lnSpc>
              <a:buClr>
                <a:schemeClr val="dk1"/>
              </a:buClr>
              <a:buSzPts val="1100"/>
            </a:pPr>
            <a:endParaRPr sz="800" dirty="0">
              <a:solidFill>
                <a:schemeClr val="lt1"/>
              </a:solidFill>
              <a:latin typeface="Epilogue"/>
              <a:ea typeface="Epilogue"/>
              <a:cs typeface="Epilogue"/>
              <a:sym typeface="Epilogue"/>
            </a:endParaRPr>
          </a:p>
        </p:txBody>
      </p:sp>
      <p:sp>
        <p:nvSpPr>
          <p:cNvPr id="340" name="Google Shape;340;p36"/>
          <p:cNvSpPr txBox="1"/>
          <p:nvPr/>
        </p:nvSpPr>
        <p:spPr>
          <a:xfrm>
            <a:off x="1210666" y="1251834"/>
            <a:ext cx="6568083" cy="2104743"/>
          </a:xfrm>
          <a:prstGeom prst="rect">
            <a:avLst/>
          </a:prstGeom>
          <a:noFill/>
          <a:ln>
            <a:noFill/>
          </a:ln>
        </p:spPr>
        <p:txBody>
          <a:bodyPr spcFirstLastPara="1" wrap="square" lIns="25400" tIns="25400" rIns="25400" bIns="25400" anchor="t" anchorCtr="0">
            <a:spAutoFit/>
          </a:bodyPr>
          <a:lstStyle/>
          <a:p>
            <a:pPr>
              <a:lnSpc>
                <a:spcPct val="110000"/>
              </a:lnSpc>
              <a:buClr>
                <a:schemeClr val="dk1"/>
              </a:buClr>
              <a:buSzPts val="1100"/>
            </a:pPr>
            <a:r>
              <a:rPr lang="de-DE" sz="1733"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Medium"/>
              </a:rPr>
              <a:t>Smartphones blockieren Erfahrungen und lenken Kinder von Aktivitäten und Kontakten in der realen Welt ab, die für eine gesunde kindliche Entwicklung entscheidend sind </a:t>
            </a:r>
          </a:p>
          <a:p>
            <a:pPr>
              <a:lnSpc>
                <a:spcPct val="110000"/>
              </a:lnSpc>
              <a:buClr>
                <a:schemeClr val="dk1"/>
              </a:buClr>
              <a:buSzPts val="1100"/>
            </a:pPr>
            <a:endParaRPr lang="de-DE" sz="1733"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Medium"/>
            </a:endParaRPr>
          </a:p>
          <a:p>
            <a:pPr>
              <a:lnSpc>
                <a:spcPct val="110000"/>
              </a:lnSpc>
              <a:buClr>
                <a:schemeClr val="dk1"/>
              </a:buClr>
              <a:buSzPts val="1100"/>
            </a:pPr>
            <a:r>
              <a:rPr lang="de-DE" sz="1733"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Medium"/>
              </a:rPr>
              <a:t>Die Opportunitätskosten für Kinder sind hoch. Nicht zu vergessen, die Bildschirmzeiten, die wir hier noch aufaddieren müssen: für Gaming und TV…. + Schularbeit am PC.</a:t>
            </a:r>
            <a:endParaRPr sz="1733"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Medium"/>
            </a:endParaRPr>
          </a:p>
        </p:txBody>
      </p:sp>
      <p:pic>
        <p:nvPicPr>
          <p:cNvPr id="341" name="Google Shape;341;p36" descr="AGV_vUcNmXYqK7p_nUkkc8tqWKbsLDQUs4UUm1UB3nSvGHcQsO-i7loeBqgdmdhZXpRREqdVZnb6BrzzTCPd5NFdt2q87T46eft8VG-eyI3pAvhbykHjuTN5oBmjzgN_YuKFq860LkLlVDBgTgK9SASnqC3kmO3OtbNR=s2048.pn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8156550" y="1102911"/>
            <a:ext cx="3527167" cy="2412626"/>
          </a:xfrm>
          <a:prstGeom prst="rect">
            <a:avLst/>
          </a:prstGeom>
          <a:noFill/>
          <a:ln>
            <a:noFill/>
          </a:ln>
          <a:effectLst>
            <a:outerShdw blurRad="371475" dist="247650" dir="4080000" rotWithShape="0">
              <a:srgbClr val="000000">
                <a:alpha val="17000"/>
              </a:srgbClr>
            </a:outerShdw>
          </a:effectLst>
        </p:spPr>
      </p:pic>
      <p:pic>
        <p:nvPicPr>
          <p:cNvPr id="2" name="Grafik 1" descr="Ein Bild, das Symbol, Grafiken, Kreis, Schrift enthält.&#10;&#10;Automatisch generierte Beschreibung">
            <a:extLst>
              <a:ext uri="{FF2B5EF4-FFF2-40B4-BE49-F238E27FC236}">
                <a16:creationId xmlns:a16="http://schemas.microsoft.com/office/drawing/2014/main" id="{57AB9C65-FC10-F723-516F-041A0946D2D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60564" y="379622"/>
            <a:ext cx="723289" cy="723289"/>
          </a:xfrm>
          <a:prstGeom prst="rect">
            <a:avLst/>
          </a:prstGeom>
        </p:spPr>
      </p:pic>
      <p:sp>
        <p:nvSpPr>
          <p:cNvPr id="3" name="Textfeld 2">
            <a:extLst>
              <a:ext uri="{FF2B5EF4-FFF2-40B4-BE49-F238E27FC236}">
                <a16:creationId xmlns:a16="http://schemas.microsoft.com/office/drawing/2014/main" id="{97C293FD-E70C-CCC2-DA0B-BDC4FEA5931D}"/>
              </a:ext>
            </a:extLst>
          </p:cNvPr>
          <p:cNvSpPr txBox="1"/>
          <p:nvPr/>
        </p:nvSpPr>
        <p:spPr>
          <a:xfrm>
            <a:off x="8099667" y="3733566"/>
            <a:ext cx="3745311" cy="369332"/>
          </a:xfrm>
          <a:prstGeom prst="rect">
            <a:avLst/>
          </a:prstGeom>
          <a:noFill/>
        </p:spPr>
        <p:txBody>
          <a:bodyPr wrap="square" rtlCol="0">
            <a:spAutoFit/>
          </a:bodyPr>
          <a:lstStyle/>
          <a:p>
            <a:r>
              <a:rPr lang="de-DE" b="1" dirty="0">
                <a:solidFill>
                  <a:srgbClr val="FFC000"/>
                </a:solidFill>
              </a:rPr>
              <a:t>DURCHSCHNITT INTERNATIONAL</a:t>
            </a:r>
            <a:endParaRPr lang="de-AT" b="1" dirty="0">
              <a:solidFill>
                <a:srgbClr val="FFC000"/>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2">
          <a:extLst>
            <a:ext uri="{FF2B5EF4-FFF2-40B4-BE49-F238E27FC236}">
              <a16:creationId xmlns:a16="http://schemas.microsoft.com/office/drawing/2014/main" id="{CD7CA2B9-653B-4FBB-A5C8-58CF31DC9EB7}"/>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3DEEAFC8-F257-5A17-92C0-D6AA1F56EFC7}"/>
              </a:ext>
            </a:extLst>
          </p:cNvPr>
          <p:cNvSpPr/>
          <p:nvPr/>
        </p:nvSpPr>
        <p:spPr>
          <a:xfrm>
            <a:off x="38792" y="0"/>
            <a:ext cx="12192000" cy="6925513"/>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6" name="Grafik 5" descr="Ein Bild, das Symbol, Grafiken, Kreis, Schrift enthält.&#10;&#10;Automatisch generierte Beschreibung">
            <a:extLst>
              <a:ext uri="{FF2B5EF4-FFF2-40B4-BE49-F238E27FC236}">
                <a16:creationId xmlns:a16="http://schemas.microsoft.com/office/drawing/2014/main" id="{CCAB3477-3C5F-EB28-9F50-37D77BAB3C1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74189" y="657993"/>
            <a:ext cx="723289" cy="723289"/>
          </a:xfrm>
          <a:prstGeom prst="rect">
            <a:avLst/>
          </a:prstGeom>
        </p:spPr>
      </p:pic>
      <p:sp>
        <p:nvSpPr>
          <p:cNvPr id="9" name="Textfeld 8">
            <a:extLst>
              <a:ext uri="{FF2B5EF4-FFF2-40B4-BE49-F238E27FC236}">
                <a16:creationId xmlns:a16="http://schemas.microsoft.com/office/drawing/2014/main" id="{35280274-386B-960A-BE01-8BC43BCFD9F9}"/>
              </a:ext>
            </a:extLst>
          </p:cNvPr>
          <p:cNvSpPr txBox="1"/>
          <p:nvPr/>
        </p:nvSpPr>
        <p:spPr>
          <a:xfrm>
            <a:off x="0" y="1440974"/>
            <a:ext cx="12230792" cy="538609"/>
          </a:xfrm>
          <a:prstGeom prst="rect">
            <a:avLst/>
          </a:prstGeom>
          <a:noFill/>
        </p:spPr>
        <p:txBody>
          <a:bodyPr wrap="square" rtlCol="0">
            <a:spAutoFit/>
          </a:bodyPr>
          <a:lstStyle/>
          <a:p>
            <a:pPr algn="ctr"/>
            <a:r>
              <a:rPr lang="de-DE" sz="2900" b="1" dirty="0">
                <a:solidFill>
                  <a:srgbClr val="E8FBD2"/>
                </a:solidFill>
                <a:latin typeface="Quicksand" panose="02000303000000000000" pitchFamily="2" charset="0"/>
                <a:sym typeface="Montserrat SemiBold"/>
              </a:rPr>
              <a:t>Jugendliche: Mögliche Folgen von zu viel Bildschirmzeit</a:t>
            </a:r>
            <a:endParaRPr lang="de-AT" sz="2900" dirty="0">
              <a:solidFill>
                <a:srgbClr val="E8FBD2"/>
              </a:solidFill>
            </a:endParaRPr>
          </a:p>
        </p:txBody>
      </p:sp>
      <p:pic>
        <p:nvPicPr>
          <p:cNvPr id="4" name="Grafik 3">
            <a:extLst>
              <a:ext uri="{FF2B5EF4-FFF2-40B4-BE49-F238E27FC236}">
                <a16:creationId xmlns:a16="http://schemas.microsoft.com/office/drawing/2014/main" id="{2E70D9F9-51C9-D8EA-DB31-2E78F534E6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92" y="2039275"/>
            <a:ext cx="12192000" cy="4331629"/>
          </a:xfrm>
          <a:prstGeom prst="rect">
            <a:avLst/>
          </a:prstGeom>
        </p:spPr>
      </p:pic>
    </p:spTree>
    <p:extLst>
      <p:ext uri="{BB962C8B-B14F-4D97-AF65-F5344CB8AC3E}">
        <p14:creationId xmlns:p14="http://schemas.microsoft.com/office/powerpoint/2010/main" val="1873116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ED9BD53C-B423-C715-51EB-037F6C35D8C0}"/>
            </a:ext>
          </a:extLst>
        </p:cNvPr>
        <p:cNvGrpSpPr/>
        <p:nvPr/>
      </p:nvGrpSpPr>
      <p:grpSpPr>
        <a:xfrm>
          <a:off x="0" y="0"/>
          <a:ext cx="0" cy="0"/>
          <a:chOff x="0" y="0"/>
          <a:chExt cx="0" cy="0"/>
        </a:xfrm>
      </p:grpSpPr>
      <p:sp>
        <p:nvSpPr>
          <p:cNvPr id="14" name="Rechteck 13">
            <a:extLst>
              <a:ext uri="{FF2B5EF4-FFF2-40B4-BE49-F238E27FC236}">
                <a16:creationId xmlns:a16="http://schemas.microsoft.com/office/drawing/2014/main" id="{DC6BB297-7474-26DE-A53A-553D152CC6E8}"/>
              </a:ext>
            </a:extLst>
          </p:cNvPr>
          <p:cNvSpPr/>
          <p:nvPr/>
        </p:nvSpPr>
        <p:spPr>
          <a:xfrm>
            <a:off x="0" y="0"/>
            <a:ext cx="12192000" cy="68580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11" name="Grafik 10">
            <a:extLst>
              <a:ext uri="{FF2B5EF4-FFF2-40B4-BE49-F238E27FC236}">
                <a16:creationId xmlns:a16="http://schemas.microsoft.com/office/drawing/2014/main" id="{AFEC143E-AAFF-0692-EE20-B122EAE82CAC}"/>
              </a:ext>
            </a:extLst>
          </p:cNvPr>
          <p:cNvPicPr>
            <a:picLocks noChangeAspect="1"/>
          </p:cNvPicPr>
          <p:nvPr/>
        </p:nvPicPr>
        <p:blipFill>
          <a:blip r:embed="rId3" cstate="screen">
            <a:extLst>
              <a:ext uri="{28A0092B-C50C-407E-A947-70E740481C1C}">
                <a14:useLocalDpi xmlns:a14="http://schemas.microsoft.com/office/drawing/2010/main" val="0"/>
              </a:ext>
            </a:extLst>
          </a:blip>
          <a:srcRect t="-1" b="-350"/>
          <a:stretch>
            <a:fillRect/>
          </a:stretch>
        </p:blipFill>
        <p:spPr>
          <a:xfrm>
            <a:off x="87805" y="9288"/>
            <a:ext cx="11888105" cy="6872596"/>
          </a:xfrm>
          <a:prstGeom prst="rect">
            <a:avLst/>
          </a:prstGeom>
        </p:spPr>
      </p:pic>
      <p:pic>
        <p:nvPicPr>
          <p:cNvPr id="15" name="Grafik 14">
            <a:extLst>
              <a:ext uri="{FF2B5EF4-FFF2-40B4-BE49-F238E27FC236}">
                <a16:creationId xmlns:a16="http://schemas.microsoft.com/office/drawing/2014/main" id="{DDF502CE-078E-2F78-2DEA-750D08DAA5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55795" flipH="1">
            <a:off x="6854964" y="4099287"/>
            <a:ext cx="5334498" cy="2629108"/>
          </a:xfrm>
          <a:prstGeom prst="rect">
            <a:avLst/>
          </a:prstGeom>
        </p:spPr>
      </p:pic>
      <p:pic>
        <p:nvPicPr>
          <p:cNvPr id="26" name="Grafik 25">
            <a:extLst>
              <a:ext uri="{FF2B5EF4-FFF2-40B4-BE49-F238E27FC236}">
                <a16:creationId xmlns:a16="http://schemas.microsoft.com/office/drawing/2014/main" id="{8776BE64-3266-079D-EACA-D5E3B8C551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7052">
            <a:off x="391906" y="3977010"/>
            <a:ext cx="6710911" cy="3496787"/>
          </a:xfrm>
          <a:prstGeom prst="rect">
            <a:avLst/>
          </a:prstGeom>
        </p:spPr>
      </p:pic>
      <p:pic>
        <p:nvPicPr>
          <p:cNvPr id="13" name="Grafik 12">
            <a:extLst>
              <a:ext uri="{FF2B5EF4-FFF2-40B4-BE49-F238E27FC236}">
                <a16:creationId xmlns:a16="http://schemas.microsoft.com/office/drawing/2014/main" id="{08F56734-C6C3-0B1D-0B9F-F95EFFB4B5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83682">
            <a:off x="53229" y="1835934"/>
            <a:ext cx="3746130" cy="2272445"/>
          </a:xfrm>
          <a:prstGeom prst="rect">
            <a:avLst/>
          </a:prstGeom>
        </p:spPr>
      </p:pic>
      <p:sp>
        <p:nvSpPr>
          <p:cNvPr id="2" name="Google Shape;237;p28">
            <a:extLst>
              <a:ext uri="{FF2B5EF4-FFF2-40B4-BE49-F238E27FC236}">
                <a16:creationId xmlns:a16="http://schemas.microsoft.com/office/drawing/2014/main" id="{75CB554B-C0FA-5C65-E624-447135724C1E}"/>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6" name="Grafik 5" descr="Ein Bild, das Symbol, Grafiken, Kreis, Schrift enthält.&#10;&#10;Automatisch generierte Beschreibung">
            <a:extLst>
              <a:ext uri="{FF2B5EF4-FFF2-40B4-BE49-F238E27FC236}">
                <a16:creationId xmlns:a16="http://schemas.microsoft.com/office/drawing/2014/main" id="{7C1239B9-5158-917A-7AA4-AF2189EE63F9}"/>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
        <p:nvSpPr>
          <p:cNvPr id="7" name="Textfeld 6">
            <a:extLst>
              <a:ext uri="{FF2B5EF4-FFF2-40B4-BE49-F238E27FC236}">
                <a16:creationId xmlns:a16="http://schemas.microsoft.com/office/drawing/2014/main" id="{A1AFCCF6-F4F0-6951-9BB3-F6546A04F4EA}"/>
              </a:ext>
            </a:extLst>
          </p:cNvPr>
          <p:cNvSpPr txBox="1"/>
          <p:nvPr/>
        </p:nvSpPr>
        <p:spPr>
          <a:xfrm rot="21007790">
            <a:off x="-75201" y="2194719"/>
            <a:ext cx="3892801" cy="1107996"/>
          </a:xfrm>
          <a:prstGeom prst="rect">
            <a:avLst/>
          </a:prstGeom>
          <a:noFill/>
        </p:spPr>
        <p:txBody>
          <a:bodyPr wrap="square" rtlCol="0">
            <a:spAutoFit/>
          </a:bodyPr>
          <a:lstStyle/>
          <a:p>
            <a:pPr algn="ctr">
              <a:buClr>
                <a:srgbClr val="E8FBD2"/>
              </a:buClr>
              <a:buSzPts val="4500"/>
            </a:pPr>
            <a: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t>„Ich habe eine </a:t>
            </a:r>
            <a:b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br>
            <a: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t>Eltern-Kontroll-App!</a:t>
            </a:r>
            <a:b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br>
            <a: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t>Wo ist das Problem?“</a:t>
            </a:r>
            <a:endParaRPr lang="de-AT" sz="22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17" name="Textfeld 16">
            <a:extLst>
              <a:ext uri="{FF2B5EF4-FFF2-40B4-BE49-F238E27FC236}">
                <a16:creationId xmlns:a16="http://schemas.microsoft.com/office/drawing/2014/main" id="{74B82FE5-05F8-8251-5FDB-EAF516CECD53}"/>
              </a:ext>
            </a:extLst>
          </p:cNvPr>
          <p:cNvSpPr txBox="1"/>
          <p:nvPr/>
        </p:nvSpPr>
        <p:spPr>
          <a:xfrm rot="277816">
            <a:off x="7205646" y="4636584"/>
            <a:ext cx="4635536" cy="1107996"/>
          </a:xfrm>
          <a:prstGeom prst="rect">
            <a:avLst/>
          </a:prstGeom>
          <a:noFill/>
        </p:spPr>
        <p:txBody>
          <a:bodyPr wrap="square" rtlCol="0">
            <a:spAutoFit/>
          </a:bodyPr>
          <a:lstStyle/>
          <a:p>
            <a:pPr algn="ctr">
              <a:buClr>
                <a:srgbClr val="E8FBD2"/>
              </a:buClr>
              <a:buSzPts val="4500"/>
            </a:pPr>
            <a: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t>„</a:t>
            </a:r>
            <a:r>
              <a:rPr lang="de-AT" sz="2200" dirty="0">
                <a:latin typeface="Lato" panose="020F0502020204030203" pitchFamily="34" charset="0"/>
                <a:ea typeface="Lato" panose="020F0502020204030203" pitchFamily="34" charset="0"/>
                <a:cs typeface="Lato" panose="020F0502020204030203" pitchFamily="34" charset="0"/>
              </a:rPr>
              <a:t>Wenn die Altersgrenze für </a:t>
            </a:r>
            <a:r>
              <a:rPr lang="de-AT" sz="2200" dirty="0" err="1">
                <a:latin typeface="Lato" panose="020F0502020204030203" pitchFamily="34" charset="0"/>
                <a:ea typeface="Lato" panose="020F0502020204030203" pitchFamily="34" charset="0"/>
                <a:cs typeface="Lato" panose="020F0502020204030203" pitchFamily="34" charset="0"/>
              </a:rPr>
              <a:t>Social</a:t>
            </a:r>
            <a:r>
              <a:rPr lang="de-AT" sz="2200" dirty="0">
                <a:latin typeface="Lato" panose="020F0502020204030203" pitchFamily="34" charset="0"/>
                <a:ea typeface="Lato" panose="020F0502020204030203" pitchFamily="34" charset="0"/>
                <a:cs typeface="Lato" panose="020F0502020204030203" pitchFamily="34" charset="0"/>
              </a:rPr>
              <a:t> Media kommt – dann haben wir das Thema Smartphone eh im Griff.</a:t>
            </a:r>
            <a:r>
              <a:rPr lang="de-DE" sz="2200" dirty="0">
                <a:solidFill>
                  <a:srgbClr val="11363F"/>
                </a:solidFill>
                <a:latin typeface="Lato" panose="020F0502020204030203" pitchFamily="34" charset="0"/>
                <a:ea typeface="Lato" panose="020F0502020204030203" pitchFamily="34" charset="0"/>
                <a:cs typeface="Lato" panose="020F0502020204030203" pitchFamily="34" charset="0"/>
              </a:rPr>
              <a:t>“</a:t>
            </a:r>
          </a:p>
        </p:txBody>
      </p:sp>
      <p:pic>
        <p:nvPicPr>
          <p:cNvPr id="21" name="Grafik 20">
            <a:extLst>
              <a:ext uri="{FF2B5EF4-FFF2-40B4-BE49-F238E27FC236}">
                <a16:creationId xmlns:a16="http://schemas.microsoft.com/office/drawing/2014/main" id="{E7C3012E-F126-925D-D0A9-0C7AACF4CD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975128" y="452098"/>
            <a:ext cx="5376785" cy="4372022"/>
          </a:xfrm>
          <a:prstGeom prst="rect">
            <a:avLst/>
          </a:prstGeom>
        </p:spPr>
      </p:pic>
      <p:sp>
        <p:nvSpPr>
          <p:cNvPr id="23" name="Textfeld 22">
            <a:extLst>
              <a:ext uri="{FF2B5EF4-FFF2-40B4-BE49-F238E27FC236}">
                <a16:creationId xmlns:a16="http://schemas.microsoft.com/office/drawing/2014/main" id="{79CA2F9F-E6BE-6827-A5D2-C92E900490DC}"/>
              </a:ext>
            </a:extLst>
          </p:cNvPr>
          <p:cNvSpPr txBox="1"/>
          <p:nvPr/>
        </p:nvSpPr>
        <p:spPr>
          <a:xfrm rot="168883">
            <a:off x="8494284" y="986129"/>
            <a:ext cx="2621184" cy="2123658"/>
          </a:xfrm>
          <a:prstGeom prst="rect">
            <a:avLst/>
          </a:prstGeom>
          <a:noFill/>
        </p:spPr>
        <p:txBody>
          <a:bodyPr wrap="square" rtlCol="0">
            <a:spAutoFit/>
          </a:bodyPr>
          <a:lstStyle/>
          <a:p>
            <a:pPr algn="ctr">
              <a:buClr>
                <a:srgbClr val="E8FBD2"/>
              </a:buClr>
              <a:buSzPts val="4500"/>
            </a:pPr>
            <a:r>
              <a:rPr lang="de-AT" sz="2200" dirty="0">
                <a:latin typeface="Lato" panose="020F0502020204030203" pitchFamily="34" charset="0"/>
                <a:ea typeface="Lato" panose="020F0502020204030203" pitchFamily="34" charset="0"/>
                <a:cs typeface="Lato" panose="020F0502020204030203" pitchFamily="34" charset="0"/>
              </a:rPr>
              <a:t>„Mein Kind bekommt ein Smartphone – aber nur für WhatsApp. Das ist doch unproblematisch.“</a:t>
            </a:r>
            <a:endParaRPr lang="de-AT" sz="22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24" name="Textfeld 23">
            <a:extLst>
              <a:ext uri="{FF2B5EF4-FFF2-40B4-BE49-F238E27FC236}">
                <a16:creationId xmlns:a16="http://schemas.microsoft.com/office/drawing/2014/main" id="{E63A9725-2769-761A-E94C-11CF691DBF77}"/>
              </a:ext>
            </a:extLst>
          </p:cNvPr>
          <p:cNvSpPr txBox="1"/>
          <p:nvPr/>
        </p:nvSpPr>
        <p:spPr>
          <a:xfrm>
            <a:off x="1849286" y="4594826"/>
            <a:ext cx="3377119" cy="1446550"/>
          </a:xfrm>
          <a:prstGeom prst="rect">
            <a:avLst/>
          </a:prstGeom>
          <a:noFill/>
        </p:spPr>
        <p:txBody>
          <a:bodyPr wrap="square" rtlCol="0">
            <a:spAutoFit/>
          </a:bodyPr>
          <a:lstStyle/>
          <a:p>
            <a:pPr algn="ctr"/>
            <a:r>
              <a:rPr lang="de-AT" sz="2200" dirty="0">
                <a:latin typeface="Lato" panose="020F0502020204030203" pitchFamily="34" charset="0"/>
                <a:ea typeface="Lato" panose="020F0502020204030203" pitchFamily="34" charset="0"/>
                <a:cs typeface="Lato" panose="020F0502020204030203" pitchFamily="34" charset="0"/>
              </a:rPr>
              <a:t>„Wenn alle anderen ein Smartphone haben, kann mein Kind doch nicht ohne sein.“</a:t>
            </a:r>
          </a:p>
        </p:txBody>
      </p:sp>
    </p:spTree>
    <p:extLst>
      <p:ext uri="{BB962C8B-B14F-4D97-AF65-F5344CB8AC3E}">
        <p14:creationId xmlns:p14="http://schemas.microsoft.com/office/powerpoint/2010/main" val="2685399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D0530666-0B5B-12BB-AD0F-6D0F122B6F49}"/>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956A5C7C-3E1C-4A9F-1B75-B08D3E2404FE}"/>
              </a:ext>
            </a:extLst>
          </p:cNvPr>
          <p:cNvSpPr/>
          <p:nvPr/>
        </p:nvSpPr>
        <p:spPr>
          <a:xfrm>
            <a:off x="0" y="0"/>
            <a:ext cx="12192000" cy="68580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13" name="Grafik 12">
            <a:extLst>
              <a:ext uri="{FF2B5EF4-FFF2-40B4-BE49-F238E27FC236}">
                <a16:creationId xmlns:a16="http://schemas.microsoft.com/office/drawing/2014/main" id="{B98D3149-E789-6E9B-40C5-64ED3BCE08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83682">
            <a:off x="662460" y="1961595"/>
            <a:ext cx="4508134" cy="2734685"/>
          </a:xfrm>
          <a:prstGeom prst="rect">
            <a:avLst/>
          </a:prstGeom>
        </p:spPr>
      </p:pic>
      <p:sp>
        <p:nvSpPr>
          <p:cNvPr id="7" name="Textfeld 6">
            <a:extLst>
              <a:ext uri="{FF2B5EF4-FFF2-40B4-BE49-F238E27FC236}">
                <a16:creationId xmlns:a16="http://schemas.microsoft.com/office/drawing/2014/main" id="{D6910C64-FB95-7890-9472-92C9F8AE501D}"/>
              </a:ext>
            </a:extLst>
          </p:cNvPr>
          <p:cNvSpPr txBox="1"/>
          <p:nvPr/>
        </p:nvSpPr>
        <p:spPr>
          <a:xfrm rot="21007790">
            <a:off x="518561" y="2311672"/>
            <a:ext cx="4684639" cy="1384995"/>
          </a:xfrm>
          <a:prstGeom prst="rect">
            <a:avLst/>
          </a:prstGeom>
          <a:noFill/>
        </p:spPr>
        <p:txBody>
          <a:bodyPr wrap="square" rtlCol="0">
            <a:spAutoFit/>
          </a:bodyPr>
          <a:lstStyle/>
          <a:p>
            <a:pPr algn="ctr">
              <a:buClr>
                <a:srgbClr val="E8FBD2"/>
              </a:buClr>
              <a:buSzPts val="4500"/>
            </a:pPr>
            <a: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t>„Ich habe eine </a:t>
            </a:r>
            <a:b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br>
            <a: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t>Eltern-Kontroll-App!</a:t>
            </a:r>
            <a:b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br>
            <a: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t>Wo ist das Problem?“</a:t>
            </a:r>
            <a:endParaRPr lang="de-AT" sz="28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5" name="Google Shape;237;p28">
            <a:extLst>
              <a:ext uri="{FF2B5EF4-FFF2-40B4-BE49-F238E27FC236}">
                <a16:creationId xmlns:a16="http://schemas.microsoft.com/office/drawing/2014/main" id="{D864F9FC-891D-9454-DF79-6CA342B2BD58}"/>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9" name="Grafik 8" descr="Ein Bild, das Symbol, Grafiken, Kreis, Schrift enthält.&#10;&#10;Automatisch generierte Beschreibung">
            <a:extLst>
              <a:ext uri="{FF2B5EF4-FFF2-40B4-BE49-F238E27FC236}">
                <a16:creationId xmlns:a16="http://schemas.microsoft.com/office/drawing/2014/main" id="{253B815D-952E-8D86-F128-C24DBD805F7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353984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87847-EFA7-B7B5-8E7D-0B6D6E400BC6}"/>
            </a:ext>
          </a:extLst>
        </p:cNvPr>
        <p:cNvGrpSpPr/>
        <p:nvPr/>
      </p:nvGrpSpPr>
      <p:grpSpPr>
        <a:xfrm>
          <a:off x="0" y="0"/>
          <a:ext cx="0" cy="0"/>
          <a:chOff x="0" y="0"/>
          <a:chExt cx="0" cy="0"/>
        </a:xfrm>
      </p:grpSpPr>
      <p:pic>
        <p:nvPicPr>
          <p:cNvPr id="8194" name="Picture 2">
            <a:extLst>
              <a:ext uri="{FF2B5EF4-FFF2-40B4-BE49-F238E27FC236}">
                <a16:creationId xmlns:a16="http://schemas.microsoft.com/office/drawing/2014/main" id="{F1CB3B83-BD22-DE21-CBED-72E7073DE219}"/>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hteck 7">
            <a:extLst>
              <a:ext uri="{FF2B5EF4-FFF2-40B4-BE49-F238E27FC236}">
                <a16:creationId xmlns:a16="http://schemas.microsoft.com/office/drawing/2014/main" id="{795551C9-8B23-798A-7353-67CC5DD82A91}"/>
              </a:ext>
            </a:extLst>
          </p:cNvPr>
          <p:cNvSpPr/>
          <p:nvPr/>
        </p:nvSpPr>
        <p:spPr>
          <a:xfrm>
            <a:off x="0" y="0"/>
            <a:ext cx="12192000" cy="6858000"/>
          </a:xfrm>
          <a:prstGeom prst="rect">
            <a:avLst/>
          </a:prstGeom>
          <a:solidFill>
            <a:srgbClr val="1B5563">
              <a:alpha val="5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9" name="Google Shape;496;p51">
            <a:extLst>
              <a:ext uri="{FF2B5EF4-FFF2-40B4-BE49-F238E27FC236}">
                <a16:creationId xmlns:a16="http://schemas.microsoft.com/office/drawing/2014/main" id="{21D1F5E8-C0AD-74DB-9F6C-905B82807147}"/>
              </a:ext>
            </a:extLst>
          </p:cNvPr>
          <p:cNvSpPr txBox="1"/>
          <p:nvPr/>
        </p:nvSpPr>
        <p:spPr>
          <a:xfrm>
            <a:off x="687294" y="3386464"/>
            <a:ext cx="10911341" cy="3052118"/>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Das Problem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ist</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Elternkontrolle</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funktioniert</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leider</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nicht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zuverlässig</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endParaRPr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330779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0F0E1"/>
        </a:solidFill>
        <a:effectLst/>
      </p:bgPr>
    </p:bg>
    <p:spTree>
      <p:nvGrpSpPr>
        <p:cNvPr id="1" name="Shape 484"/>
        <p:cNvGrpSpPr/>
        <p:nvPr/>
      </p:nvGrpSpPr>
      <p:grpSpPr>
        <a:xfrm>
          <a:off x="0" y="0"/>
          <a:ext cx="0" cy="0"/>
          <a:chOff x="0" y="0"/>
          <a:chExt cx="0" cy="0"/>
        </a:xfrm>
      </p:grpSpPr>
      <p:sp>
        <p:nvSpPr>
          <p:cNvPr id="486" name="Google Shape;486;p50"/>
          <p:cNvSpPr txBox="1"/>
          <p:nvPr/>
        </p:nvSpPr>
        <p:spPr>
          <a:xfrm>
            <a:off x="1459233" y="433998"/>
            <a:ext cx="9996800"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ELTERNKONTROLLE IST NICHT! DIE LÖSUNG</a:t>
            </a:r>
            <a:endParaRPr sz="667" b="1" dirty="0">
              <a:latin typeface="Quicksand" panose="02000303000000000000" pitchFamily="2" charset="0"/>
              <a:ea typeface="Montserrat ExtraBold"/>
              <a:cs typeface="Montserrat ExtraBold"/>
              <a:sym typeface="Montserrat ExtraBold"/>
            </a:endParaRPr>
          </a:p>
        </p:txBody>
      </p:sp>
      <p:sp>
        <p:nvSpPr>
          <p:cNvPr id="487" name="Google Shape;487;p50"/>
          <p:cNvSpPr txBox="1"/>
          <p:nvPr/>
        </p:nvSpPr>
        <p:spPr>
          <a:xfrm>
            <a:off x="1428920" y="1129336"/>
            <a:ext cx="10057426" cy="882293"/>
          </a:xfrm>
          <a:prstGeom prst="rect">
            <a:avLst/>
          </a:prstGeom>
          <a:noFill/>
          <a:ln>
            <a:noFill/>
          </a:ln>
        </p:spPr>
        <p:txBody>
          <a:bodyPr spcFirstLastPara="1" wrap="square" lIns="25400" tIns="25400" rIns="25400" bIns="25400" anchor="ctr" anchorCtr="0">
            <a:spAutoFit/>
          </a:bodyPr>
          <a:lstStyle/>
          <a:p>
            <a:r>
              <a:rPr lang="de-DE"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Selbst die technisch versiertesten Eltern haben Schwierigkeiten, die Kindersicherung zu verwalten. Und selbst gut verwaltet – die Kinder werden erfinderisch, es gibt X Möglichkeiten die Sperren zu umgehen!</a:t>
            </a:r>
            <a:endParaRPr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endParaRPr>
          </a:p>
        </p:txBody>
      </p:sp>
      <p:pic>
        <p:nvPicPr>
          <p:cNvPr id="2" name="Grafik 1">
            <a:extLst>
              <a:ext uri="{FF2B5EF4-FFF2-40B4-BE49-F238E27FC236}">
                <a16:creationId xmlns:a16="http://schemas.microsoft.com/office/drawing/2014/main" id="{EEFD3FD2-A9F9-ED73-0A19-1F4F556FFBE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3" name="Google Shape;206;p26">
            <a:extLst>
              <a:ext uri="{FF2B5EF4-FFF2-40B4-BE49-F238E27FC236}">
                <a16:creationId xmlns:a16="http://schemas.microsoft.com/office/drawing/2014/main" id="{72EFA0BC-FC56-DA4A-3A6A-DF7756C9B763}"/>
              </a:ext>
            </a:extLst>
          </p:cNvPr>
          <p:cNvSpPr/>
          <p:nvPr/>
        </p:nvSpPr>
        <p:spPr>
          <a:xfrm>
            <a:off x="959798" y="2784316"/>
            <a:ext cx="3556814" cy="3556814"/>
          </a:xfrm>
          <a:prstGeom prst="ellipse">
            <a:avLst/>
          </a:prstGeom>
          <a:solidFill>
            <a:srgbClr val="DBE51B"/>
          </a:solidFill>
          <a:ln>
            <a:noFill/>
          </a:ln>
        </p:spPr>
        <p:txBody>
          <a:bodyPr spcFirstLastPara="1" wrap="square" lIns="0" tIns="0" rIns="0" bIns="0" anchor="ctr" anchorCtr="0">
            <a:noAutofit/>
          </a:bodyPr>
          <a:lstStyle/>
          <a:p>
            <a:pPr algn="ctr">
              <a:buClr>
                <a:srgbClr val="1E1E1E"/>
              </a:buClr>
              <a:buSzPts val="1200"/>
            </a:pPr>
            <a:endParaRPr sz="1600" dirty="0">
              <a:solidFill>
                <a:srgbClr val="1E1E1E"/>
              </a:solidFill>
              <a:latin typeface="Helvetica Neue"/>
              <a:ea typeface="Helvetica Neue"/>
              <a:cs typeface="Helvetica Neue"/>
              <a:sym typeface="Helvetica Neue"/>
            </a:endParaRPr>
          </a:p>
        </p:txBody>
      </p:sp>
      <p:sp>
        <p:nvSpPr>
          <p:cNvPr id="4" name="Google Shape;209;p26">
            <a:extLst>
              <a:ext uri="{FF2B5EF4-FFF2-40B4-BE49-F238E27FC236}">
                <a16:creationId xmlns:a16="http://schemas.microsoft.com/office/drawing/2014/main" id="{DB872B21-048C-931A-B6A7-790786213A22}"/>
              </a:ext>
            </a:extLst>
          </p:cNvPr>
          <p:cNvSpPr txBox="1"/>
          <p:nvPr/>
        </p:nvSpPr>
        <p:spPr>
          <a:xfrm>
            <a:off x="633274" y="2861983"/>
            <a:ext cx="4115200" cy="1922514"/>
          </a:xfrm>
          <a:prstGeom prst="rect">
            <a:avLst/>
          </a:prstGeom>
          <a:noFill/>
          <a:ln>
            <a:noFill/>
          </a:ln>
        </p:spPr>
        <p:txBody>
          <a:bodyPr spcFirstLastPara="1" wrap="square" lIns="25400" tIns="25400" rIns="25400" bIns="25400" anchor="ctr" anchorCtr="0">
            <a:spAutoFit/>
          </a:bodyPr>
          <a:lstStyle/>
          <a:p>
            <a:pPr algn="ctr">
              <a:lnSpc>
                <a:spcPct val="120000"/>
              </a:lnSpc>
              <a:buClr>
                <a:srgbClr val="00353F"/>
              </a:buClr>
              <a:buSzPts val="7500"/>
            </a:pPr>
            <a:r>
              <a:rPr lang="en-GB" sz="3600" dirty="0">
                <a:solidFill>
                  <a:srgbClr val="00353F"/>
                </a:solidFill>
                <a:latin typeface="Lato Black" panose="020F0502020204030203" pitchFamily="34" charset="0"/>
                <a:ea typeface="Lato Black" panose="020F0502020204030203" pitchFamily="34" charset="0"/>
                <a:cs typeface="Lato Black" panose="020F0502020204030203" pitchFamily="34" charset="0"/>
                <a:sym typeface="Montserrat ExtraBold"/>
              </a:rPr>
              <a:t>ca</a:t>
            </a:r>
            <a:r>
              <a:rPr lang="en-GB" sz="10133" dirty="0">
                <a:solidFill>
                  <a:srgbClr val="00353F"/>
                </a:solidFill>
                <a:latin typeface="Lato Black" panose="020F0502020204030203" pitchFamily="34" charset="0"/>
                <a:ea typeface="Lato Black" panose="020F0502020204030203" pitchFamily="34" charset="0"/>
                <a:cs typeface="Lato Black" panose="020F0502020204030203" pitchFamily="34" charset="0"/>
                <a:sym typeface="Montserrat ExtraBold"/>
              </a:rPr>
              <a:t>40</a:t>
            </a:r>
            <a:r>
              <a:rPr lang="en-GB" sz="6400" dirty="0">
                <a:solidFill>
                  <a:srgbClr val="00353F"/>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endParaRPr sz="267"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
        <p:nvSpPr>
          <p:cNvPr id="5" name="Google Shape;211;p26">
            <a:extLst>
              <a:ext uri="{FF2B5EF4-FFF2-40B4-BE49-F238E27FC236}">
                <a16:creationId xmlns:a16="http://schemas.microsoft.com/office/drawing/2014/main" id="{07C71049-A5F3-9CF1-5C66-01D84BF75458}"/>
              </a:ext>
            </a:extLst>
          </p:cNvPr>
          <p:cNvSpPr txBox="1"/>
          <p:nvPr/>
        </p:nvSpPr>
        <p:spPr>
          <a:xfrm>
            <a:off x="1199878" y="4444864"/>
            <a:ext cx="3076655" cy="1282402"/>
          </a:xfrm>
          <a:prstGeom prst="rect">
            <a:avLst/>
          </a:prstGeom>
          <a:noFill/>
          <a:ln>
            <a:noFill/>
          </a:ln>
        </p:spPr>
        <p:txBody>
          <a:bodyPr spcFirstLastPara="1" wrap="square" lIns="25400" tIns="25400" rIns="25400" bIns="25400" anchor="ctr" anchorCtr="0">
            <a:spAutoFit/>
          </a:bodyPr>
          <a:lstStyle/>
          <a:p>
            <a:pPr algn="ctr">
              <a:buClr>
                <a:srgbClr val="00353F"/>
              </a:buClr>
              <a:buSzPts val="1800"/>
            </a:pPr>
            <a:r>
              <a:rPr lang="de-DE" sz="2000" dirty="0">
                <a:latin typeface="Lato Medium" panose="020F0502020204030203" pitchFamily="34" charset="0"/>
                <a:ea typeface="Lato Medium" panose="020F0502020204030203" pitchFamily="34" charset="0"/>
                <a:cs typeface="Lato Medium" panose="020F0502020204030203" pitchFamily="34" charset="0"/>
              </a:rPr>
              <a:t>40 % der 12-13 Jährigen sind ohne wirksame Kontrollapps / Zeit &amp; bestimmte Apps</a:t>
            </a:r>
            <a:endParaRPr sz="2000" dirty="0">
              <a:latin typeface="Lato Medium" panose="020F0502020204030203" pitchFamily="34" charset="0"/>
              <a:ea typeface="Lato Medium" panose="020F0502020204030203" pitchFamily="34" charset="0"/>
              <a:cs typeface="Lato Medium" panose="020F0502020204030203" pitchFamily="34" charset="0"/>
              <a:sym typeface="Montserrat SemiBold"/>
            </a:endParaRPr>
          </a:p>
        </p:txBody>
      </p:sp>
      <p:sp>
        <p:nvSpPr>
          <p:cNvPr id="11" name="Google Shape;286;p32">
            <a:extLst>
              <a:ext uri="{FF2B5EF4-FFF2-40B4-BE49-F238E27FC236}">
                <a16:creationId xmlns:a16="http://schemas.microsoft.com/office/drawing/2014/main" id="{1F6AE616-1EA1-9843-0670-0B40412A28F8}"/>
              </a:ext>
            </a:extLst>
          </p:cNvPr>
          <p:cNvSpPr/>
          <p:nvPr/>
        </p:nvSpPr>
        <p:spPr>
          <a:xfrm>
            <a:off x="4756692" y="2425412"/>
            <a:ext cx="7052528" cy="3915718"/>
          </a:xfrm>
          <a:prstGeom prst="roundRect">
            <a:avLst>
              <a:gd name="adj" fmla="val 8663"/>
            </a:avLst>
          </a:prstGeom>
          <a:solidFill>
            <a:srgbClr val="11363F"/>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12" name="Google Shape;211;p26">
            <a:extLst>
              <a:ext uri="{FF2B5EF4-FFF2-40B4-BE49-F238E27FC236}">
                <a16:creationId xmlns:a16="http://schemas.microsoft.com/office/drawing/2014/main" id="{17E713C3-076D-01D4-E63D-CE5583C9BC10}"/>
              </a:ext>
            </a:extLst>
          </p:cNvPr>
          <p:cNvSpPr txBox="1"/>
          <p:nvPr/>
        </p:nvSpPr>
        <p:spPr>
          <a:xfrm>
            <a:off x="4996771" y="2536547"/>
            <a:ext cx="7052528" cy="3436838"/>
          </a:xfrm>
          <a:prstGeom prst="rect">
            <a:avLst/>
          </a:prstGeom>
          <a:noFill/>
          <a:ln>
            <a:noFill/>
          </a:ln>
        </p:spPr>
        <p:txBody>
          <a:bodyPr spcFirstLastPara="1" wrap="square" lIns="25400" tIns="25400" rIns="25400" bIns="25400" anchor="ctr" anchorCtr="0">
            <a:spAutoFit/>
          </a:bodyPr>
          <a:lstStyle/>
          <a:p>
            <a:pPr algn="ctr">
              <a:buClr>
                <a:srgbClr val="00353F"/>
              </a:buClr>
              <a:buSzPts val="1800"/>
            </a:pPr>
            <a:r>
              <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sym typeface="Montserrat ExtraBold"/>
              </a:rPr>
              <a:t>Die Tricks der Kids:</a:t>
            </a:r>
            <a:endPar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sym typeface="Epilogue"/>
            </a:endParaRPr>
          </a:p>
          <a:p>
            <a:pPr marL="380990" indent="-380990" algn="ctr">
              <a:buClr>
                <a:srgbClr val="00353F"/>
              </a:buClr>
              <a:buSzPts val="1800"/>
              <a:buFontTx/>
              <a:buChar char="-"/>
            </a:pPr>
            <a:endParaRPr lang="de-DE" sz="2000" dirty="0">
              <a:solidFill>
                <a:schemeClr val="bg1"/>
              </a:solidFill>
              <a:latin typeface="Lato Medium" panose="020F0502020204030203" pitchFamily="34" charset="0"/>
              <a:ea typeface="Lato Medium" panose="020F0502020204030203" pitchFamily="34" charset="0"/>
              <a:cs typeface="Lato Medium" panose="020F0502020204030203" pitchFamily="34" charset="0"/>
              <a:sym typeface="Montserrat SemiBold"/>
            </a:endParaRPr>
          </a:p>
          <a:p>
            <a:pPr lvl="0"/>
            <a:r>
              <a:rPr lang="de-DE" sz="2000" dirty="0">
                <a:solidFill>
                  <a:schemeClr val="bg1"/>
                </a:solidFill>
                <a:latin typeface="Lato Medium" panose="020F0502020204030203" pitchFamily="34" charset="0"/>
                <a:ea typeface="Lato Medium" panose="020F0502020204030203" pitchFamily="34" charset="0"/>
                <a:cs typeface="Lato Medium" panose="020F0502020204030203" pitchFamily="34" charset="0"/>
                <a:sym typeface="Montserrat SemiBold"/>
              </a:rPr>
              <a:t>&gt; </a:t>
            </a:r>
            <a:r>
              <a:rPr lang="de-AT" sz="2000" dirty="0">
                <a:solidFill>
                  <a:schemeClr val="bg1"/>
                </a:solidFill>
              </a:rPr>
              <a:t>Gerät auf </a:t>
            </a:r>
            <a:r>
              <a:rPr lang="de-AT" sz="2000" b="1" dirty="0">
                <a:solidFill>
                  <a:schemeClr val="bg1"/>
                </a:solidFill>
              </a:rPr>
              <a:t>Werkseinstellungen zurücksetzen</a:t>
            </a:r>
            <a:endParaRPr lang="de-AT" sz="2000" dirty="0">
              <a:solidFill>
                <a:schemeClr val="bg1"/>
              </a:solidFill>
            </a:endParaRPr>
          </a:p>
          <a:p>
            <a:pPr lvl="0"/>
            <a:r>
              <a:rPr lang="de-AT" sz="2000" b="1" dirty="0">
                <a:solidFill>
                  <a:schemeClr val="bg1"/>
                </a:solidFill>
              </a:rPr>
              <a:t>&gt; VPN</a:t>
            </a:r>
            <a:r>
              <a:rPr lang="de-AT" sz="2000" dirty="0">
                <a:solidFill>
                  <a:schemeClr val="bg1"/>
                </a:solidFill>
              </a:rPr>
              <a:t> nutzen, um Sperren oder Filter zu umgehen</a:t>
            </a:r>
          </a:p>
          <a:p>
            <a:pPr lvl="0"/>
            <a:r>
              <a:rPr lang="de-AT" sz="2000" b="1" dirty="0">
                <a:solidFill>
                  <a:schemeClr val="bg1"/>
                </a:solidFill>
              </a:rPr>
              <a:t>&gt; Uhrzeit oder Datum</a:t>
            </a:r>
            <a:r>
              <a:rPr lang="de-AT" sz="2000" dirty="0">
                <a:solidFill>
                  <a:schemeClr val="bg1"/>
                </a:solidFill>
              </a:rPr>
              <a:t> des Geräts verändern</a:t>
            </a:r>
          </a:p>
          <a:p>
            <a:pPr lvl="0"/>
            <a:r>
              <a:rPr lang="de-AT" sz="2000" dirty="0">
                <a:solidFill>
                  <a:schemeClr val="bg1"/>
                </a:solidFill>
              </a:rPr>
              <a:t>&gt; Über einen </a:t>
            </a:r>
            <a:r>
              <a:rPr lang="de-AT" sz="2000" b="1" dirty="0">
                <a:solidFill>
                  <a:schemeClr val="bg1"/>
                </a:solidFill>
              </a:rPr>
              <a:t>App-internen Browser</a:t>
            </a:r>
            <a:r>
              <a:rPr lang="de-AT" sz="2000" dirty="0">
                <a:solidFill>
                  <a:schemeClr val="bg1"/>
                </a:solidFill>
              </a:rPr>
              <a:t> auf gesperrte Inhalte</a:t>
            </a:r>
            <a:br>
              <a:rPr lang="de-AT" sz="2000" dirty="0">
                <a:solidFill>
                  <a:schemeClr val="bg1"/>
                </a:solidFill>
              </a:rPr>
            </a:br>
            <a:r>
              <a:rPr lang="de-AT" sz="2000" dirty="0">
                <a:solidFill>
                  <a:schemeClr val="bg1"/>
                </a:solidFill>
              </a:rPr>
              <a:t>    zugreifen</a:t>
            </a:r>
          </a:p>
          <a:p>
            <a:pPr lvl="0"/>
            <a:r>
              <a:rPr lang="de-AT" sz="2000" b="1" dirty="0">
                <a:solidFill>
                  <a:schemeClr val="bg1"/>
                </a:solidFill>
              </a:rPr>
              <a:t>&gt; Alternative Apps</a:t>
            </a:r>
            <a:r>
              <a:rPr lang="de-AT" sz="2000" dirty="0">
                <a:solidFill>
                  <a:schemeClr val="bg1"/>
                </a:solidFill>
              </a:rPr>
              <a:t> oder Browser verwenden</a:t>
            </a:r>
          </a:p>
          <a:p>
            <a:pPr lvl="0"/>
            <a:r>
              <a:rPr lang="de-AT" sz="2000" dirty="0">
                <a:solidFill>
                  <a:schemeClr val="bg1"/>
                </a:solidFill>
              </a:rPr>
              <a:t>&gt; Mit einem </a:t>
            </a:r>
            <a:r>
              <a:rPr lang="de-AT" sz="2000" b="1" dirty="0">
                <a:solidFill>
                  <a:schemeClr val="bg1"/>
                </a:solidFill>
              </a:rPr>
              <a:t>zweiten Gerät</a:t>
            </a:r>
            <a:r>
              <a:rPr lang="de-AT" sz="2000" dirty="0">
                <a:solidFill>
                  <a:schemeClr val="bg1"/>
                </a:solidFill>
              </a:rPr>
              <a:t> die Einschränkungen umgehen</a:t>
            </a:r>
          </a:p>
          <a:p>
            <a:pPr lvl="0"/>
            <a:r>
              <a:rPr lang="de-AT" sz="2000" b="1" dirty="0">
                <a:solidFill>
                  <a:schemeClr val="bg1"/>
                </a:solidFill>
              </a:rPr>
              <a:t>&gt; Accounts von Freunden</a:t>
            </a:r>
            <a:r>
              <a:rPr lang="de-AT" sz="2000" dirty="0">
                <a:solidFill>
                  <a:schemeClr val="bg1"/>
                </a:solidFill>
              </a:rPr>
              <a:t> oder andere Zugänge nutzen</a:t>
            </a:r>
          </a:p>
          <a:p>
            <a:pPr lvl="0"/>
            <a:r>
              <a:rPr lang="de-AT" sz="2000" dirty="0">
                <a:solidFill>
                  <a:schemeClr val="bg1"/>
                </a:solidFill>
              </a:rPr>
              <a:t>&gt; Passwörter oder </a:t>
            </a:r>
            <a:r>
              <a:rPr lang="de-AT" sz="2000" b="1" dirty="0">
                <a:solidFill>
                  <a:schemeClr val="bg1"/>
                </a:solidFill>
              </a:rPr>
              <a:t>PINs herausfinden bzw. weitergeben</a:t>
            </a:r>
            <a:endParaRPr lang="de-AT" sz="2000" dirty="0">
              <a:solidFill>
                <a:schemeClr val="bg1"/>
              </a:solidFill>
            </a:endParaRPr>
          </a:p>
        </p:txBody>
      </p:sp>
      <p:sp>
        <p:nvSpPr>
          <p:cNvPr id="10" name="Textfeld 9">
            <a:extLst>
              <a:ext uri="{FF2B5EF4-FFF2-40B4-BE49-F238E27FC236}">
                <a16:creationId xmlns:a16="http://schemas.microsoft.com/office/drawing/2014/main" id="{3421F1B8-56AE-36CE-7C18-E3479A57237D}"/>
              </a:ext>
            </a:extLst>
          </p:cNvPr>
          <p:cNvSpPr txBox="1"/>
          <p:nvPr/>
        </p:nvSpPr>
        <p:spPr>
          <a:xfrm>
            <a:off x="1815492" y="5777857"/>
            <a:ext cx="1845425" cy="430887"/>
          </a:xfrm>
          <a:prstGeom prst="rect">
            <a:avLst/>
          </a:prstGeom>
          <a:noFill/>
        </p:spPr>
        <p:txBody>
          <a:bodyPr wrap="square" rtlCol="0">
            <a:spAutoFit/>
          </a:bodyPr>
          <a:lstStyle/>
          <a:p>
            <a:pPr algn="ctr"/>
            <a:r>
              <a:rPr lang="de-DE" sz="11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SemiBold"/>
              </a:rPr>
              <a:t>laut Panda und JIM Studie</a:t>
            </a:r>
            <a:br>
              <a:rPr lang="de-DE" sz="11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SemiBold"/>
              </a:rPr>
            </a:br>
            <a:r>
              <a:rPr lang="de-DE" sz="11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SemiBold"/>
              </a:rPr>
              <a:t>Deutschland</a:t>
            </a:r>
            <a:endParaRPr lang="de-AT" sz="11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760030AD-33B7-FCCC-7CEE-3986158B5A96}"/>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8221145B-B2E3-7EC3-C98A-06471F1B03C1}"/>
              </a:ext>
            </a:extLst>
          </p:cNvPr>
          <p:cNvSpPr/>
          <p:nvPr/>
        </p:nvSpPr>
        <p:spPr>
          <a:xfrm>
            <a:off x="0" y="0"/>
            <a:ext cx="12192000" cy="69342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21" name="Grafik 20">
            <a:extLst>
              <a:ext uri="{FF2B5EF4-FFF2-40B4-BE49-F238E27FC236}">
                <a16:creationId xmlns:a16="http://schemas.microsoft.com/office/drawing/2014/main" id="{B87ECF8A-44C0-D583-375E-48370CA3E0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251388" y="633506"/>
            <a:ext cx="6669883" cy="5423478"/>
          </a:xfrm>
          <a:prstGeom prst="rect">
            <a:avLst/>
          </a:prstGeom>
        </p:spPr>
      </p:pic>
      <p:sp>
        <p:nvSpPr>
          <p:cNvPr id="23" name="Textfeld 22">
            <a:extLst>
              <a:ext uri="{FF2B5EF4-FFF2-40B4-BE49-F238E27FC236}">
                <a16:creationId xmlns:a16="http://schemas.microsoft.com/office/drawing/2014/main" id="{3A2D16E2-152D-DE5F-DE6A-08A610D4FD0B}"/>
              </a:ext>
            </a:extLst>
          </p:cNvPr>
          <p:cNvSpPr txBox="1"/>
          <p:nvPr/>
        </p:nvSpPr>
        <p:spPr>
          <a:xfrm rot="168883">
            <a:off x="8022035" y="1617443"/>
            <a:ext cx="3539666" cy="2092881"/>
          </a:xfrm>
          <a:prstGeom prst="rect">
            <a:avLst/>
          </a:prstGeom>
          <a:noFill/>
        </p:spPr>
        <p:txBody>
          <a:bodyPr wrap="square" rtlCol="0">
            <a:spAutoFit/>
          </a:bodyPr>
          <a:lstStyle/>
          <a:p>
            <a:pPr algn="ctr">
              <a:buClr>
                <a:srgbClr val="E8FBD2"/>
              </a:buClr>
              <a:buSzPts val="4500"/>
            </a:pPr>
            <a:r>
              <a:rPr lang="de-AT" sz="2600" dirty="0">
                <a:latin typeface="Lato" panose="020F0502020204030203" pitchFamily="34" charset="0"/>
                <a:ea typeface="Lato" panose="020F0502020204030203" pitchFamily="34" charset="0"/>
                <a:cs typeface="Lato" panose="020F0502020204030203" pitchFamily="34" charset="0"/>
              </a:rPr>
              <a:t>„Mein Kind bekommt ein Smartphone – aber nur für WhatsApp. </a:t>
            </a:r>
          </a:p>
          <a:p>
            <a:pPr algn="ctr">
              <a:buClr>
                <a:srgbClr val="E8FBD2"/>
              </a:buClr>
              <a:buSzPts val="4500"/>
            </a:pPr>
            <a:r>
              <a:rPr lang="de-AT" sz="2600" dirty="0">
                <a:latin typeface="Lato" panose="020F0502020204030203" pitchFamily="34" charset="0"/>
                <a:ea typeface="Lato" panose="020F0502020204030203" pitchFamily="34" charset="0"/>
                <a:cs typeface="Lato" panose="020F0502020204030203" pitchFamily="34" charset="0"/>
              </a:rPr>
              <a:t>Das ist doch unproblematisch.“</a:t>
            </a:r>
            <a:endParaRPr lang="de-AT" sz="26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5" name="Google Shape;237;p28">
            <a:extLst>
              <a:ext uri="{FF2B5EF4-FFF2-40B4-BE49-F238E27FC236}">
                <a16:creationId xmlns:a16="http://schemas.microsoft.com/office/drawing/2014/main" id="{3DE24EFA-95DC-C2F3-228C-C207E82A9398}"/>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8" name="Grafik 7" descr="Ein Bild, das Symbol, Grafiken, Kreis, Schrift enthält.&#10;&#10;Automatisch generierte Beschreibung">
            <a:extLst>
              <a:ext uri="{FF2B5EF4-FFF2-40B4-BE49-F238E27FC236}">
                <a16:creationId xmlns:a16="http://schemas.microsoft.com/office/drawing/2014/main" id="{9D493D14-1CA8-EF2A-9807-E38AA1D8365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2335550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8D177-102E-7862-31E0-67676F7543D5}"/>
            </a:ext>
          </a:extLst>
        </p:cNvPr>
        <p:cNvGrpSpPr/>
        <p:nvPr/>
      </p:nvGrpSpPr>
      <p:grpSpPr>
        <a:xfrm>
          <a:off x="0" y="0"/>
          <a:ext cx="0" cy="0"/>
          <a:chOff x="0" y="0"/>
          <a:chExt cx="0" cy="0"/>
        </a:xfrm>
      </p:grpSpPr>
      <p:pic>
        <p:nvPicPr>
          <p:cNvPr id="6" name="Grafik 5">
            <a:extLst>
              <a:ext uri="{FF2B5EF4-FFF2-40B4-BE49-F238E27FC236}">
                <a16:creationId xmlns:a16="http://schemas.microsoft.com/office/drawing/2014/main" id="{30721AFD-BC98-6AD1-F69D-F0B56D14814B}"/>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hteck 7">
            <a:extLst>
              <a:ext uri="{FF2B5EF4-FFF2-40B4-BE49-F238E27FC236}">
                <a16:creationId xmlns:a16="http://schemas.microsoft.com/office/drawing/2014/main" id="{9540B12E-6F04-DF54-389D-2785C9A1CDB3}"/>
              </a:ext>
            </a:extLst>
          </p:cNvPr>
          <p:cNvSpPr/>
          <p:nvPr/>
        </p:nvSpPr>
        <p:spPr>
          <a:xfrm>
            <a:off x="0" y="0"/>
            <a:ext cx="12192000" cy="6858000"/>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9" name="Google Shape;496;p51">
            <a:extLst>
              <a:ext uri="{FF2B5EF4-FFF2-40B4-BE49-F238E27FC236}">
                <a16:creationId xmlns:a16="http://schemas.microsoft.com/office/drawing/2014/main" id="{55AD4D40-9273-CCD0-23A1-1CB9B2FD5F08}"/>
              </a:ext>
            </a:extLst>
          </p:cNvPr>
          <p:cNvSpPr txBox="1"/>
          <p:nvPr/>
        </p:nvSpPr>
        <p:spPr>
          <a:xfrm>
            <a:off x="687294" y="4148163"/>
            <a:ext cx="10911341" cy="2051844"/>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WhatsApp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ist</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mit</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das </a:t>
            </a:r>
            <a:b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größte</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Problem für Kinder!</a:t>
            </a:r>
            <a:endParaRPr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23345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9FF71-0AA7-2867-5F4F-35D5BB93D842}"/>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C9C209DE-E574-5736-5163-489243866454}"/>
              </a:ext>
            </a:extLst>
          </p:cNvPr>
          <p:cNvSpPr/>
          <p:nvPr/>
        </p:nvSpPr>
        <p:spPr>
          <a:xfrm>
            <a:off x="38792" y="0"/>
            <a:ext cx="12192000" cy="6925513"/>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3" name="Grafik 2">
            <a:extLst>
              <a:ext uri="{FF2B5EF4-FFF2-40B4-BE49-F238E27FC236}">
                <a16:creationId xmlns:a16="http://schemas.microsoft.com/office/drawing/2014/main" id="{A8297AC1-2694-70A7-E5B2-B4443624B17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28846" y="1097541"/>
            <a:ext cx="3171264" cy="5525504"/>
          </a:xfrm>
          <a:prstGeom prst="rect">
            <a:avLst/>
          </a:prstGeom>
        </p:spPr>
      </p:pic>
      <p:pic>
        <p:nvPicPr>
          <p:cNvPr id="7" name="Grafik 6" descr="Ein Bild, das Grafiken, Clipart, Grafikdesign, Kreativität enthält.&#10;&#10;Automatisch generierte Beschreibung">
            <a:extLst>
              <a:ext uri="{FF2B5EF4-FFF2-40B4-BE49-F238E27FC236}">
                <a16:creationId xmlns:a16="http://schemas.microsoft.com/office/drawing/2014/main" id="{375ABFD7-99D3-A814-10A7-3C975128CD8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4948" y="316550"/>
            <a:ext cx="780991" cy="780991"/>
          </a:xfrm>
          <a:prstGeom prst="rect">
            <a:avLst/>
          </a:prstGeom>
        </p:spPr>
      </p:pic>
      <p:sp>
        <p:nvSpPr>
          <p:cNvPr id="9" name="Google Shape;124;p22">
            <a:extLst>
              <a:ext uri="{FF2B5EF4-FFF2-40B4-BE49-F238E27FC236}">
                <a16:creationId xmlns:a16="http://schemas.microsoft.com/office/drawing/2014/main" id="{BFD71426-D658-22FE-261A-02272255BEE5}"/>
              </a:ext>
            </a:extLst>
          </p:cNvPr>
          <p:cNvSpPr txBox="1"/>
          <p:nvPr/>
        </p:nvSpPr>
        <p:spPr>
          <a:xfrm>
            <a:off x="1339199" y="438254"/>
            <a:ext cx="8203522" cy="568361"/>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2800"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rPr>
              <a:t>WHATSAPP KLASSENCHAT</a:t>
            </a:r>
            <a:endParaRPr sz="533"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endParaRPr>
          </a:p>
        </p:txBody>
      </p:sp>
      <p:sp>
        <p:nvSpPr>
          <p:cNvPr id="10" name="Textfeld 9">
            <a:extLst>
              <a:ext uri="{FF2B5EF4-FFF2-40B4-BE49-F238E27FC236}">
                <a16:creationId xmlns:a16="http://schemas.microsoft.com/office/drawing/2014/main" id="{5EC306B2-6E5E-45C1-8227-D010F6797A88}"/>
              </a:ext>
            </a:extLst>
          </p:cNvPr>
          <p:cNvSpPr txBox="1"/>
          <p:nvPr/>
        </p:nvSpPr>
        <p:spPr>
          <a:xfrm>
            <a:off x="4929058" y="1182637"/>
            <a:ext cx="6868495" cy="5232202"/>
          </a:xfrm>
          <a:prstGeom prst="rect">
            <a:avLst/>
          </a:prstGeom>
          <a:noFill/>
        </p:spPr>
        <p:txBody>
          <a:bodyPr wrap="square" rtlCol="0">
            <a:spAutoFit/>
          </a:bodyPr>
          <a:lstStyle/>
          <a:p>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Pornographie und verrohte Bildsprache in den Klassenchats gehören zur Tagesordnung!</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en-GB" sz="2800"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rPr>
              <a:t>PROBLEME: </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1. Cybermobbing – Beleidigung, Ausgrenzung, verbreiten peinlicher Bilder / Videos &gt; Kinder haben keine „soziale Pause“, nehmen den Klassenchat mit nach Hause.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2. </a:t>
            </a:r>
            <a:r>
              <a:rPr lang="de-DE" dirty="0" err="1">
                <a:solidFill>
                  <a:srgbClr val="E8FBD2"/>
                </a:solidFill>
                <a:latin typeface="Lato Medium" panose="020F0502020204030203" pitchFamily="34" charset="0"/>
                <a:ea typeface="Lato Medium" panose="020F0502020204030203" pitchFamily="34" charset="0"/>
                <a:cs typeface="Lato Medium" panose="020F0502020204030203" pitchFamily="34" charset="0"/>
              </a:rPr>
              <a:t>Cybergrooming</a:t>
            </a: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 – Kontaktaufnahme durch Fremde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3. Kinder gelangen über Links an nicht kindgerechte Inhalte</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4. Dauerablenkung – hunderte von Nachrichten und Reaktionen täglich &gt; Stress, FOMO</a:t>
            </a: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b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br>
            <a:r>
              <a:rPr lang="de-DE" dirty="0">
                <a:solidFill>
                  <a:srgbClr val="E8FBD2"/>
                </a:solidFill>
                <a:latin typeface="Lato Medium" panose="020F0502020204030203" pitchFamily="34" charset="0"/>
                <a:ea typeface="Lato Medium" panose="020F0502020204030203" pitchFamily="34" charset="0"/>
                <a:cs typeface="Lato Medium" panose="020F0502020204030203" pitchFamily="34" charset="0"/>
              </a:rPr>
              <a:t>5. Betrug und Phishing: Gewinnspiele, „gefährliche Links“, Kettenbriefe</a:t>
            </a:r>
            <a:endParaRPr lang="de-AT" dirty="0">
              <a:solidFill>
                <a:srgbClr val="E8FBD2"/>
              </a:solidFill>
            </a:endParaRPr>
          </a:p>
        </p:txBody>
      </p:sp>
    </p:spTree>
    <p:extLst>
      <p:ext uri="{BB962C8B-B14F-4D97-AF65-F5344CB8AC3E}">
        <p14:creationId xmlns:p14="http://schemas.microsoft.com/office/powerpoint/2010/main" val="337064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C981B-2D48-CA87-6CF2-A54BF8F7CFA6}"/>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2C27A875-A82E-DC28-E895-98E0F8BB9A9A}"/>
              </a:ext>
            </a:extLst>
          </p:cNvPr>
          <p:cNvSpPr/>
          <p:nvPr/>
        </p:nvSpPr>
        <p:spPr>
          <a:xfrm>
            <a:off x="38792" y="0"/>
            <a:ext cx="12192000" cy="6925513"/>
          </a:xfrm>
          <a:prstGeom prst="rect">
            <a:avLst/>
          </a:prstGeom>
          <a:solidFill>
            <a:srgbClr val="1B5563">
              <a:alpha val="9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7" name="Grafik 6" descr="Ein Bild, das Grafiken, Clipart, Grafikdesign, Kreativität enthält.&#10;&#10;Automatisch generierte Beschreibung">
            <a:extLst>
              <a:ext uri="{FF2B5EF4-FFF2-40B4-BE49-F238E27FC236}">
                <a16:creationId xmlns:a16="http://schemas.microsoft.com/office/drawing/2014/main" id="{7A686D52-ACE4-0FF4-3045-E4E5C9D389A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14948" y="316550"/>
            <a:ext cx="780991" cy="780991"/>
          </a:xfrm>
          <a:prstGeom prst="rect">
            <a:avLst/>
          </a:prstGeom>
        </p:spPr>
      </p:pic>
      <p:sp>
        <p:nvSpPr>
          <p:cNvPr id="9" name="Google Shape;124;p22">
            <a:extLst>
              <a:ext uri="{FF2B5EF4-FFF2-40B4-BE49-F238E27FC236}">
                <a16:creationId xmlns:a16="http://schemas.microsoft.com/office/drawing/2014/main" id="{622C8CD8-B9F1-ED8F-203F-01EB96D11771}"/>
              </a:ext>
            </a:extLst>
          </p:cNvPr>
          <p:cNvSpPr txBox="1"/>
          <p:nvPr/>
        </p:nvSpPr>
        <p:spPr>
          <a:xfrm>
            <a:off x="1339199" y="438254"/>
            <a:ext cx="8203522" cy="568361"/>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2800"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rPr>
              <a:t>WHATSAPP KLASSENCHAT</a:t>
            </a:r>
            <a:endParaRPr sz="533" b="1" dirty="0">
              <a:solidFill>
                <a:srgbClr val="E8FBD2"/>
              </a:solidFill>
              <a:latin typeface="Quicksand" panose="02000303000000000000" pitchFamily="2" charset="0"/>
              <a:ea typeface="Lato Black" panose="020F0502020204030203" pitchFamily="34" charset="0"/>
              <a:cs typeface="Lato Black" panose="020F0502020204030203" pitchFamily="34" charset="0"/>
              <a:sym typeface="Montserrat ExtraBold"/>
            </a:endParaRPr>
          </a:p>
        </p:txBody>
      </p:sp>
      <p:sp>
        <p:nvSpPr>
          <p:cNvPr id="10" name="Textfeld 9">
            <a:extLst>
              <a:ext uri="{FF2B5EF4-FFF2-40B4-BE49-F238E27FC236}">
                <a16:creationId xmlns:a16="http://schemas.microsoft.com/office/drawing/2014/main" id="{6A1949FD-B87D-C5E6-0F5B-7DCE13690906}"/>
              </a:ext>
            </a:extLst>
          </p:cNvPr>
          <p:cNvSpPr txBox="1"/>
          <p:nvPr/>
        </p:nvSpPr>
        <p:spPr>
          <a:xfrm>
            <a:off x="5323505" y="1182637"/>
            <a:ext cx="6544645" cy="4708981"/>
          </a:xfrm>
          <a:prstGeom prst="rect">
            <a:avLst/>
          </a:prstGeom>
          <a:noFill/>
        </p:spPr>
        <p:txBody>
          <a:bodyPr wrap="square" rtlCol="0">
            <a:spAutoFit/>
          </a:bodyPr>
          <a:lstStyle/>
          <a:p>
            <a:r>
              <a:rPr lang="de-AT" sz="2200" b="1" dirty="0">
                <a:solidFill>
                  <a:srgbClr val="E8FBD2"/>
                </a:solidFill>
                <a:latin typeface="Quicksand" panose="02000303000000000000" pitchFamily="2" charset="0"/>
              </a:rPr>
              <a:t>Und WhatsApp hat inzwischen die Channel:</a:t>
            </a:r>
            <a:br>
              <a:rPr lang="de-AT" sz="2000" dirty="0">
                <a:solidFill>
                  <a:srgbClr val="E8FBD2"/>
                </a:solidFill>
              </a:rPr>
            </a:br>
            <a:endParaRPr lang="de-AT" sz="2000" dirty="0">
              <a:solidFill>
                <a:srgbClr val="E8FBD2"/>
              </a:solidFill>
            </a:endParaRPr>
          </a:p>
          <a:p>
            <a:r>
              <a:rPr lang="de-AT" sz="2000" dirty="0">
                <a:solidFill>
                  <a:srgbClr val="E8FBD2"/>
                </a:solidFill>
              </a:rPr>
              <a:t>Dort können sich Kinder Profile erstellen – ähnlich wie bei Instagram: mit Followern und Reaktionen.</a:t>
            </a:r>
            <a:br>
              <a:rPr lang="de-AT" sz="2000" dirty="0">
                <a:solidFill>
                  <a:srgbClr val="E8FBD2"/>
                </a:solidFill>
              </a:rPr>
            </a:br>
            <a:endParaRPr lang="de-AT" sz="2000" dirty="0">
              <a:solidFill>
                <a:srgbClr val="E8FBD2"/>
              </a:solidFill>
            </a:endParaRPr>
          </a:p>
          <a:p>
            <a:r>
              <a:rPr lang="de-AT" sz="2000" dirty="0">
                <a:solidFill>
                  <a:srgbClr val="E8FBD2"/>
                </a:solidFill>
              </a:rPr>
              <a:t>Die Channels sind öffentlich und lassen sich nicht sperren.</a:t>
            </a:r>
          </a:p>
          <a:p>
            <a:r>
              <a:rPr lang="de-AT" sz="2000" dirty="0">
                <a:solidFill>
                  <a:srgbClr val="E8FBD2"/>
                </a:solidFill>
              </a:rPr>
              <a:t>Das ist </a:t>
            </a:r>
            <a:r>
              <a:rPr lang="de-AT" sz="2000" dirty="0" err="1">
                <a:solidFill>
                  <a:srgbClr val="E8FBD2"/>
                </a:solidFill>
              </a:rPr>
              <a:t>Social</a:t>
            </a:r>
            <a:r>
              <a:rPr lang="de-AT" sz="2000" dirty="0">
                <a:solidFill>
                  <a:srgbClr val="E8FBD2"/>
                </a:solidFill>
              </a:rPr>
              <a:t> Media – und damit leider auch eine öffentliche Bühne, auf der Kinder für Fremde sichtbar und auffindbar werden. Auch für Menschen, die es gezielt auf Kinder abgesehen haben, oder für Stalker und andere Personen mit fragwürdigen Absichten.</a:t>
            </a:r>
            <a:br>
              <a:rPr lang="de-AT" sz="2000" dirty="0">
                <a:solidFill>
                  <a:srgbClr val="E8FBD2"/>
                </a:solidFill>
              </a:rPr>
            </a:br>
            <a:endParaRPr lang="de-AT" sz="2000" dirty="0">
              <a:solidFill>
                <a:srgbClr val="E8FBD2"/>
              </a:solidFill>
            </a:endParaRPr>
          </a:p>
          <a:p>
            <a:r>
              <a:rPr lang="de-AT" sz="2000" dirty="0">
                <a:solidFill>
                  <a:srgbClr val="E8FBD2"/>
                </a:solidFill>
              </a:rPr>
              <a:t>Und das Problem: Viele Eltern wissen nicht einmal, dass ihre Kinder dort unterwegs sind.</a:t>
            </a:r>
          </a:p>
        </p:txBody>
      </p:sp>
      <p:pic>
        <p:nvPicPr>
          <p:cNvPr id="2" name="Instagram – Mozilla Firefox 2025-10-01 23-20-38">
            <a:hlinkClick r:id="" action="ppaction://media"/>
            <a:extLst>
              <a:ext uri="{FF2B5EF4-FFF2-40B4-BE49-F238E27FC236}">
                <a16:creationId xmlns:a16="http://schemas.microsoft.com/office/drawing/2014/main" id="{A0075351-2798-E2FC-F9A8-9C990D65936E}"/>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4335" t="17264" r="51500" b="6510"/>
          <a:stretch>
            <a:fillRect/>
          </a:stretch>
        </p:blipFill>
        <p:spPr>
          <a:xfrm>
            <a:off x="1640378" y="1083062"/>
            <a:ext cx="3425961" cy="5784818"/>
          </a:xfrm>
          <a:prstGeom prst="rect">
            <a:avLst/>
          </a:prstGeom>
        </p:spPr>
      </p:pic>
    </p:spTree>
    <p:extLst>
      <p:ext uri="{BB962C8B-B14F-4D97-AF65-F5344CB8AC3E}">
        <p14:creationId xmlns:p14="http://schemas.microsoft.com/office/powerpoint/2010/main" val="275355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9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3E5DFABB-DE4D-2290-39E6-9D5703B62A4B}"/>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70E36D89-DC86-F2D8-001C-87198E177D79}"/>
              </a:ext>
            </a:extLst>
          </p:cNvPr>
          <p:cNvSpPr/>
          <p:nvPr/>
        </p:nvSpPr>
        <p:spPr>
          <a:xfrm>
            <a:off x="0" y="0"/>
            <a:ext cx="12192000" cy="69342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15" name="Grafik 14">
            <a:extLst>
              <a:ext uri="{FF2B5EF4-FFF2-40B4-BE49-F238E27FC236}">
                <a16:creationId xmlns:a16="http://schemas.microsoft.com/office/drawing/2014/main" id="{B90F3B02-93F0-6309-B75C-D19C7A24B0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55795" flipH="1">
            <a:off x="5489815" y="3469797"/>
            <a:ext cx="6180552" cy="3046086"/>
          </a:xfrm>
          <a:prstGeom prst="rect">
            <a:avLst/>
          </a:prstGeom>
        </p:spPr>
      </p:pic>
      <p:sp>
        <p:nvSpPr>
          <p:cNvPr id="17" name="Textfeld 16">
            <a:extLst>
              <a:ext uri="{FF2B5EF4-FFF2-40B4-BE49-F238E27FC236}">
                <a16:creationId xmlns:a16="http://schemas.microsoft.com/office/drawing/2014/main" id="{9CEC1B2A-B4F5-4FD6-9AA1-91FDEC818D51}"/>
              </a:ext>
            </a:extLst>
          </p:cNvPr>
          <p:cNvSpPr txBox="1"/>
          <p:nvPr/>
        </p:nvSpPr>
        <p:spPr>
          <a:xfrm rot="255795">
            <a:off x="6156923" y="3820808"/>
            <a:ext cx="4750847" cy="1815882"/>
          </a:xfrm>
          <a:prstGeom prst="rect">
            <a:avLst/>
          </a:prstGeom>
          <a:noFill/>
        </p:spPr>
        <p:txBody>
          <a:bodyPr wrap="square" rtlCol="0">
            <a:spAutoFit/>
          </a:bodyPr>
          <a:lstStyle/>
          <a:p>
            <a:pPr algn="ctr">
              <a:buClr>
                <a:srgbClr val="E8FBD2"/>
              </a:buClr>
              <a:buSzPts val="4500"/>
            </a:pPr>
            <a: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t>„</a:t>
            </a:r>
            <a:r>
              <a:rPr lang="de-AT" sz="2800" dirty="0">
                <a:latin typeface="Lato" panose="020F0502020204030203" pitchFamily="34" charset="0"/>
                <a:ea typeface="Lato" panose="020F0502020204030203" pitchFamily="34" charset="0"/>
                <a:cs typeface="Lato" panose="020F0502020204030203" pitchFamily="34" charset="0"/>
              </a:rPr>
              <a:t>Wenn die Altersgrenze für </a:t>
            </a:r>
            <a:r>
              <a:rPr lang="de-AT" sz="2800" dirty="0" err="1">
                <a:latin typeface="Lato" panose="020F0502020204030203" pitchFamily="34" charset="0"/>
                <a:ea typeface="Lato" panose="020F0502020204030203" pitchFamily="34" charset="0"/>
                <a:cs typeface="Lato" panose="020F0502020204030203" pitchFamily="34" charset="0"/>
              </a:rPr>
              <a:t>Social</a:t>
            </a:r>
            <a:r>
              <a:rPr lang="de-AT" sz="2800" dirty="0">
                <a:latin typeface="Lato" panose="020F0502020204030203" pitchFamily="34" charset="0"/>
                <a:ea typeface="Lato" panose="020F0502020204030203" pitchFamily="34" charset="0"/>
                <a:cs typeface="Lato" panose="020F0502020204030203" pitchFamily="34" charset="0"/>
              </a:rPr>
              <a:t> Media kommt – dann haben wir das Thema Smartphone eh im Griff.</a:t>
            </a:r>
            <a:r>
              <a:rPr lang="de-DE" sz="2800" dirty="0">
                <a:solidFill>
                  <a:srgbClr val="11363F"/>
                </a:solidFill>
                <a:latin typeface="Lato" panose="020F0502020204030203" pitchFamily="34" charset="0"/>
                <a:ea typeface="Lato" panose="020F0502020204030203" pitchFamily="34" charset="0"/>
                <a:cs typeface="Lato" panose="020F0502020204030203" pitchFamily="34" charset="0"/>
              </a:rPr>
              <a:t>“</a:t>
            </a:r>
          </a:p>
        </p:txBody>
      </p:sp>
      <p:sp>
        <p:nvSpPr>
          <p:cNvPr id="4" name="Google Shape;237;p28">
            <a:extLst>
              <a:ext uri="{FF2B5EF4-FFF2-40B4-BE49-F238E27FC236}">
                <a16:creationId xmlns:a16="http://schemas.microsoft.com/office/drawing/2014/main" id="{1DA3051C-F398-780E-2C8A-3419E8AF9667}"/>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8" name="Grafik 7" descr="Ein Bild, das Symbol, Grafiken, Kreis, Schrift enthält.&#10;&#10;Automatisch generierte Beschreibung">
            <a:extLst>
              <a:ext uri="{FF2B5EF4-FFF2-40B4-BE49-F238E27FC236}">
                <a16:creationId xmlns:a16="http://schemas.microsoft.com/office/drawing/2014/main" id="{0B3EBE95-071D-A280-C92D-33E086D1F51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139651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48EC7C8F-13FD-D018-DC11-99BDF809DC82}"/>
            </a:ext>
          </a:extLst>
        </p:cNvPr>
        <p:cNvGrpSpPr/>
        <p:nvPr/>
      </p:nvGrpSpPr>
      <p:grpSpPr>
        <a:xfrm>
          <a:off x="0" y="0"/>
          <a:ext cx="0" cy="0"/>
          <a:chOff x="0" y="0"/>
          <a:chExt cx="0" cy="0"/>
        </a:xfrm>
      </p:grpSpPr>
      <p:pic>
        <p:nvPicPr>
          <p:cNvPr id="5" name="Grafik 4" descr="Ein Bild, das Kleidung, Person, Menschliches Gesicht, Mädchen enthält.&#10;&#10;Automatisch generierte Beschreibung">
            <a:extLst>
              <a:ext uri="{FF2B5EF4-FFF2-40B4-BE49-F238E27FC236}">
                <a16:creationId xmlns:a16="http://schemas.microsoft.com/office/drawing/2014/main" id="{C284C532-1203-57CD-7404-E1CFDAB5299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D8103D9D-4A5E-DA9F-2D65-90D2CA7FC275}"/>
              </a:ext>
            </a:extLst>
          </p:cNvPr>
          <p:cNvSpPr/>
          <p:nvPr/>
        </p:nvSpPr>
        <p:spPr>
          <a:xfrm>
            <a:off x="0" y="21534"/>
            <a:ext cx="12192000" cy="6903980"/>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37" name="Google Shape;237;p28">
            <a:extLst>
              <a:ext uri="{FF2B5EF4-FFF2-40B4-BE49-F238E27FC236}">
                <a16:creationId xmlns:a16="http://schemas.microsoft.com/office/drawing/2014/main" id="{5F5D8661-32C8-6A14-5EA9-C43DF2B0AEC4}"/>
              </a:ext>
            </a:extLst>
          </p:cNvPr>
          <p:cNvSpPr txBox="1"/>
          <p:nvPr/>
        </p:nvSpPr>
        <p:spPr>
          <a:xfrm>
            <a:off x="799761" y="3323238"/>
            <a:ext cx="10712334" cy="3052118"/>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Nein, eine </a:t>
            </a:r>
            <a:r>
              <a:rPr lang="de-DE"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Social</a:t>
            </a:r>
            <a:r>
              <a:rPr lang="de-DE"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Media Altersgrenze allein, löst die Probleme nicht</a:t>
            </a:r>
            <a:endParaRPr sz="5400" dirty="0">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8" name="Grafik 7" descr="Ein Bild, das Symbol, Grafiken, Kreis, Schrift enthält.&#10;&#10;Automatisch generierte Beschreibung">
            <a:extLst>
              <a:ext uri="{FF2B5EF4-FFF2-40B4-BE49-F238E27FC236}">
                <a16:creationId xmlns:a16="http://schemas.microsoft.com/office/drawing/2014/main" id="{EF10881C-7C51-BBAB-6CA6-9BC699253C2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98876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02415FC2-B974-2201-42F8-BC6F7344AEF9}"/>
            </a:ext>
          </a:extLst>
        </p:cNvPr>
        <p:cNvGrpSpPr/>
        <p:nvPr/>
      </p:nvGrpSpPr>
      <p:grpSpPr>
        <a:xfrm>
          <a:off x="0" y="0"/>
          <a:ext cx="0" cy="0"/>
          <a:chOff x="0" y="0"/>
          <a:chExt cx="0" cy="0"/>
        </a:xfrm>
      </p:grpSpPr>
      <p:pic>
        <p:nvPicPr>
          <p:cNvPr id="5" name="Grafik 4" descr="Ein Bild, das Kleidung, Person, Menschliches Gesicht, Mädchen enthält.&#10;&#10;Automatisch generierte Beschreibung">
            <a:extLst>
              <a:ext uri="{FF2B5EF4-FFF2-40B4-BE49-F238E27FC236}">
                <a16:creationId xmlns:a16="http://schemas.microsoft.com/office/drawing/2014/main" id="{FA64C142-1F58-25C9-4D1A-7B0D11E7A6F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0767"/>
            <a:ext cx="12192000" cy="6903979"/>
          </a:xfrm>
          <a:prstGeom prst="rect">
            <a:avLst/>
          </a:prstGeom>
        </p:spPr>
      </p:pic>
      <p:sp>
        <p:nvSpPr>
          <p:cNvPr id="3" name="Rechteck 2">
            <a:extLst>
              <a:ext uri="{FF2B5EF4-FFF2-40B4-BE49-F238E27FC236}">
                <a16:creationId xmlns:a16="http://schemas.microsoft.com/office/drawing/2014/main" id="{06EE5A02-02D2-B6C7-6417-A9AF593052CE}"/>
              </a:ext>
            </a:extLst>
          </p:cNvPr>
          <p:cNvSpPr/>
          <p:nvPr/>
        </p:nvSpPr>
        <p:spPr>
          <a:xfrm>
            <a:off x="0" y="-33757"/>
            <a:ext cx="12192000" cy="6948503"/>
          </a:xfrm>
          <a:prstGeom prst="rect">
            <a:avLst/>
          </a:prstGeom>
          <a:solidFill>
            <a:srgbClr val="1B5563">
              <a:alpha val="7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237" name="Google Shape;237;p28">
            <a:extLst>
              <a:ext uri="{FF2B5EF4-FFF2-40B4-BE49-F238E27FC236}">
                <a16:creationId xmlns:a16="http://schemas.microsoft.com/office/drawing/2014/main" id="{F5FBECEF-70C7-C95F-953B-F5036D1972B9}"/>
              </a:ext>
            </a:extLst>
          </p:cNvPr>
          <p:cNvSpPr txBox="1"/>
          <p:nvPr/>
        </p:nvSpPr>
        <p:spPr>
          <a:xfrm>
            <a:off x="739833" y="1255064"/>
            <a:ext cx="10712334" cy="4944943"/>
          </a:xfrm>
          <a:prstGeom prst="rect">
            <a:avLst/>
          </a:prstGeom>
          <a:noFill/>
          <a:ln>
            <a:noFill/>
          </a:ln>
        </p:spPr>
        <p:txBody>
          <a:bodyPr spcFirstLastPara="1" wrap="square" lIns="25400" tIns="25400" rIns="25400" bIns="25400" anchor="ctr" anchorCtr="0">
            <a:spAutoFit/>
          </a:bodyPr>
          <a:lstStyle/>
          <a:p>
            <a:pPr algn="ctr"/>
            <a:r>
              <a:rPr lang="de-AT" sz="4000" b="1" dirty="0">
                <a:solidFill>
                  <a:srgbClr val="E8FBD2"/>
                </a:solidFill>
              </a:rPr>
              <a:t>Warum?</a:t>
            </a:r>
            <a:br>
              <a:rPr lang="de-AT" sz="1400" b="1" dirty="0">
                <a:solidFill>
                  <a:srgbClr val="E8FBD2"/>
                </a:solidFill>
              </a:rPr>
            </a:br>
            <a:endParaRPr lang="de-AT" sz="1400" b="1" dirty="0">
              <a:solidFill>
                <a:srgbClr val="E8FBD2"/>
              </a:solidFill>
            </a:endParaRPr>
          </a:p>
          <a:p>
            <a:pPr algn="ct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Messenger-Dienste, auch mit </a:t>
            </a:r>
            <a:r>
              <a:rPr lang="de-AT" sz="2400" b="1" dirty="0" err="1">
                <a:solidFill>
                  <a:srgbClr val="E8FBD2"/>
                </a:solidFill>
                <a:latin typeface="Lato" panose="020F0502020204030203" pitchFamily="34" charset="0"/>
                <a:ea typeface="Lato" panose="020F0502020204030203" pitchFamily="34" charset="0"/>
                <a:cs typeface="Lato" panose="020F0502020204030203" pitchFamily="34" charset="0"/>
              </a:rPr>
              <a:t>Social</a:t>
            </a: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 Media Funktionen</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Online-Gaming</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Gewalt- und Pornografie-Inhalte</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Challenges und Extremismus</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KI-Chatbots, bzw. KI-</a:t>
            </a:r>
            <a:r>
              <a:rPr lang="de-AT" sz="2400" b="1" dirty="0" err="1">
                <a:solidFill>
                  <a:srgbClr val="E8FBD2"/>
                </a:solidFill>
                <a:latin typeface="Lato" panose="020F0502020204030203" pitchFamily="34" charset="0"/>
                <a:ea typeface="Lato" panose="020F0502020204030203" pitchFamily="34" charset="0"/>
                <a:cs typeface="Lato" panose="020F0502020204030203" pitchFamily="34" charset="0"/>
              </a:rPr>
              <a:t>Companions</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permanente Erreichbarkeit </a:t>
            </a:r>
            <a:b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&gt; Kettenbriefe, Glücksspielelemente </a:t>
            </a:r>
            <a:br>
              <a:rPr lang="de-AT" sz="2400" dirty="0">
                <a:solidFill>
                  <a:srgbClr val="E8FBD2"/>
                </a:solidFill>
                <a:latin typeface="Lato" panose="020F0502020204030203" pitchFamily="34" charset="0"/>
                <a:ea typeface="Lato" panose="020F0502020204030203" pitchFamily="34" charset="0"/>
                <a:cs typeface="Lato" panose="020F0502020204030203" pitchFamily="34" charset="0"/>
              </a:rPr>
            </a:br>
            <a:br>
              <a:rPr lang="de-AT" sz="2400" dirty="0">
                <a:solidFill>
                  <a:srgbClr val="E8FBD2"/>
                </a:solidFill>
                <a:latin typeface="Lato" panose="020F0502020204030203" pitchFamily="34" charset="0"/>
                <a:ea typeface="Lato" panose="020F0502020204030203" pitchFamily="34" charset="0"/>
                <a:cs typeface="Lato" panose="020F0502020204030203" pitchFamily="34" charset="0"/>
              </a:rPr>
            </a:br>
            <a:r>
              <a:rPr lang="de-AT" sz="2400" dirty="0">
                <a:solidFill>
                  <a:srgbClr val="E8FBD2"/>
                </a:solidFill>
                <a:latin typeface="Lato" panose="020F0502020204030203" pitchFamily="34" charset="0"/>
                <a:ea typeface="Lato" panose="020F0502020204030203" pitchFamily="34" charset="0"/>
                <a:cs typeface="Lato" panose="020F0502020204030203" pitchFamily="34" charset="0"/>
              </a:rPr>
              <a:t>All das birgt erhebliche Risiken und Suchtpotenzial – und ist sicher nicht nur über </a:t>
            </a:r>
            <a:r>
              <a:rPr lang="de-AT" sz="2400" dirty="0" err="1">
                <a:solidFill>
                  <a:srgbClr val="E8FBD2"/>
                </a:solidFill>
                <a:latin typeface="Lato" panose="020F0502020204030203" pitchFamily="34" charset="0"/>
                <a:ea typeface="Lato" panose="020F0502020204030203" pitchFamily="34" charset="0"/>
                <a:cs typeface="Lato" panose="020F0502020204030203" pitchFamily="34" charset="0"/>
              </a:rPr>
              <a:t>Social</a:t>
            </a:r>
            <a:r>
              <a:rPr lang="de-AT" sz="2400" dirty="0">
                <a:solidFill>
                  <a:srgbClr val="E8FBD2"/>
                </a:solidFill>
                <a:latin typeface="Lato" panose="020F0502020204030203" pitchFamily="34" charset="0"/>
                <a:ea typeface="Lato" panose="020F0502020204030203" pitchFamily="34" charset="0"/>
                <a:cs typeface="Lato" panose="020F0502020204030203" pitchFamily="34" charset="0"/>
              </a:rPr>
              <a:t>-Media-Plattformen zugänglich. </a:t>
            </a:r>
            <a:r>
              <a:rPr lang="de-AT" sz="2400" b="1" dirty="0">
                <a:solidFill>
                  <a:srgbClr val="E8FBD2"/>
                </a:solidFill>
                <a:latin typeface="Lato" panose="020F0502020204030203" pitchFamily="34" charset="0"/>
                <a:ea typeface="Lato" panose="020F0502020204030203" pitchFamily="34" charset="0"/>
                <a:cs typeface="Lato" panose="020F0502020204030203" pitchFamily="34" charset="0"/>
              </a:rPr>
              <a:t>Deshalb braucht es mehr als eine einzelne Maßnahme, um Kinder und Jugendliche wirksam zu schützen</a:t>
            </a:r>
            <a:r>
              <a:rPr lang="de-AT" sz="2400" b="1" dirty="0">
                <a:solidFill>
                  <a:srgbClr val="E8FBD2"/>
                </a:solidFill>
              </a:rPr>
              <a:t>.</a:t>
            </a:r>
            <a:endParaRPr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8" name="Grafik 7" descr="Ein Bild, das Symbol, Grafiken, Kreis, Schrift enthält.&#10;&#10;Automatisch generierte Beschreibung">
            <a:extLst>
              <a:ext uri="{FF2B5EF4-FFF2-40B4-BE49-F238E27FC236}">
                <a16:creationId xmlns:a16="http://schemas.microsoft.com/office/drawing/2014/main" id="{3A403A8F-ED9C-CB37-34D4-E7658948A02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3781119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76E28-F9A2-30C1-85DB-EBD94E687199}"/>
            </a:ext>
          </a:extLst>
        </p:cNvPr>
        <p:cNvGrpSpPr/>
        <p:nvPr/>
      </p:nvGrpSpPr>
      <p:grpSpPr>
        <a:xfrm>
          <a:off x="0" y="0"/>
          <a:ext cx="0" cy="0"/>
          <a:chOff x="0" y="0"/>
          <a:chExt cx="0" cy="0"/>
        </a:xfrm>
      </p:grpSpPr>
      <p:pic>
        <p:nvPicPr>
          <p:cNvPr id="5" name="Grafik 4">
            <a:extLst>
              <a:ext uri="{FF2B5EF4-FFF2-40B4-BE49-F238E27FC236}">
                <a16:creationId xmlns:a16="http://schemas.microsoft.com/office/drawing/2014/main" id="{C866E384-F04C-1970-51EA-AC681B2D5166}"/>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0" y="2815"/>
            <a:ext cx="12192000" cy="6852369"/>
          </a:xfrm>
          <a:prstGeom prst="rect">
            <a:avLst/>
          </a:prstGeom>
        </p:spPr>
      </p:pic>
      <p:sp>
        <p:nvSpPr>
          <p:cNvPr id="8" name="Rechteck 7">
            <a:extLst>
              <a:ext uri="{FF2B5EF4-FFF2-40B4-BE49-F238E27FC236}">
                <a16:creationId xmlns:a16="http://schemas.microsoft.com/office/drawing/2014/main" id="{5E8D70CE-7E8E-D756-7D51-91028A9B0F69}"/>
              </a:ext>
            </a:extLst>
          </p:cNvPr>
          <p:cNvSpPr/>
          <p:nvPr/>
        </p:nvSpPr>
        <p:spPr>
          <a:xfrm>
            <a:off x="0" y="0"/>
            <a:ext cx="12192000" cy="6858000"/>
          </a:xfrm>
          <a:prstGeom prst="rect">
            <a:avLst/>
          </a:prstGeom>
          <a:solidFill>
            <a:srgbClr val="1B5563">
              <a:alpha val="5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9" name="Google Shape;496;p51">
            <a:extLst>
              <a:ext uri="{FF2B5EF4-FFF2-40B4-BE49-F238E27FC236}">
                <a16:creationId xmlns:a16="http://schemas.microsoft.com/office/drawing/2014/main" id="{B1EFA7A5-F84B-9B0F-8A4D-E10A77043742}"/>
              </a:ext>
            </a:extLst>
          </p:cNvPr>
          <p:cNvSpPr txBox="1"/>
          <p:nvPr/>
        </p:nvSpPr>
        <p:spPr>
          <a:xfrm>
            <a:off x="640329" y="85299"/>
            <a:ext cx="10911341" cy="3052118"/>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Was also tun?</a:t>
            </a:r>
            <a:b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Vorbild</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Begleiten</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Regeln</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5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aufstellen</a:t>
            </a:r>
            <a:r>
              <a:rPr lang="en-GB"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endParaRPr sz="65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3143389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39F6A7C5-07DB-2252-6E58-B80A3F01AED4}"/>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D6B7AC4F-9C18-1F98-D6EE-8CB8D017202B}"/>
              </a:ext>
            </a:extLst>
          </p:cNvPr>
          <p:cNvSpPr/>
          <p:nvPr/>
        </p:nvSpPr>
        <p:spPr>
          <a:xfrm>
            <a:off x="0" y="0"/>
            <a:ext cx="12192000" cy="69342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4" name="Grafik 3">
            <a:extLst>
              <a:ext uri="{FF2B5EF4-FFF2-40B4-BE49-F238E27FC236}">
                <a16:creationId xmlns:a16="http://schemas.microsoft.com/office/drawing/2014/main" id="{B41D102C-07BB-336A-9C18-77BE19208A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437567" flipH="1">
            <a:off x="2485183" y="2427494"/>
            <a:ext cx="6669883" cy="4428199"/>
          </a:xfrm>
          <a:prstGeom prst="rect">
            <a:avLst/>
          </a:prstGeom>
        </p:spPr>
      </p:pic>
      <p:sp>
        <p:nvSpPr>
          <p:cNvPr id="8" name="Textfeld 7">
            <a:extLst>
              <a:ext uri="{FF2B5EF4-FFF2-40B4-BE49-F238E27FC236}">
                <a16:creationId xmlns:a16="http://schemas.microsoft.com/office/drawing/2014/main" id="{1642DA00-67BA-8989-E994-9C58829354FC}"/>
              </a:ext>
            </a:extLst>
          </p:cNvPr>
          <p:cNvSpPr txBox="1"/>
          <p:nvPr/>
        </p:nvSpPr>
        <p:spPr>
          <a:xfrm rot="6450">
            <a:off x="4221133" y="3161663"/>
            <a:ext cx="3539666" cy="1815882"/>
          </a:xfrm>
          <a:prstGeom prst="rect">
            <a:avLst/>
          </a:prstGeom>
          <a:noFill/>
        </p:spPr>
        <p:txBody>
          <a:bodyPr wrap="square" rtlCol="0">
            <a:spAutoFit/>
          </a:bodyPr>
          <a:lstStyle/>
          <a:p>
            <a:pPr algn="ctr">
              <a:buClr>
                <a:srgbClr val="E8FBD2"/>
              </a:buClr>
              <a:buSzPts val="4500"/>
            </a:pPr>
            <a:r>
              <a:rPr lang="de-AT" sz="2800" dirty="0">
                <a:latin typeface="Lato" panose="020F0502020204030203" pitchFamily="34" charset="0"/>
                <a:ea typeface="Lato" panose="020F0502020204030203" pitchFamily="34" charset="0"/>
                <a:cs typeface="Lato" panose="020F0502020204030203" pitchFamily="34" charset="0"/>
              </a:rPr>
              <a:t>„Ah, ich </a:t>
            </a:r>
            <a:r>
              <a:rPr lang="de-AT" sz="2800" dirty="0" err="1">
                <a:latin typeface="Lato" panose="020F0502020204030203" pitchFamily="34" charset="0"/>
                <a:ea typeface="Lato" panose="020F0502020204030203" pitchFamily="34" charset="0"/>
                <a:cs typeface="Lato" panose="020F0502020204030203" pitchFamily="34" charset="0"/>
              </a:rPr>
              <a:t>habs</a:t>
            </a:r>
            <a:r>
              <a:rPr lang="de-AT" sz="2800" dirty="0">
                <a:latin typeface="Lato" panose="020F0502020204030203" pitchFamily="34" charset="0"/>
                <a:ea typeface="Lato" panose="020F0502020204030203" pitchFamily="34" charset="0"/>
                <a:cs typeface="Lato" panose="020F0502020204030203" pitchFamily="34" charset="0"/>
              </a:rPr>
              <a:t>: </a:t>
            </a:r>
            <a:br>
              <a:rPr lang="de-AT" sz="2800" dirty="0">
                <a:latin typeface="Lato" panose="020F0502020204030203" pitchFamily="34" charset="0"/>
                <a:ea typeface="Lato" panose="020F0502020204030203" pitchFamily="34" charset="0"/>
                <a:cs typeface="Lato" panose="020F0502020204030203" pitchFamily="34" charset="0"/>
              </a:rPr>
            </a:br>
            <a:r>
              <a:rPr lang="de-AT" sz="2800" dirty="0">
                <a:latin typeface="Lato" panose="020F0502020204030203" pitchFamily="34" charset="0"/>
                <a:ea typeface="Lato" panose="020F0502020204030203" pitchFamily="34" charset="0"/>
                <a:cs typeface="Lato" panose="020F0502020204030203" pitchFamily="34" charset="0"/>
              </a:rPr>
              <a:t>Dann besorgen wir einfach eine Smartwatch!“</a:t>
            </a:r>
            <a:endParaRPr lang="de-AT" sz="28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10" name="Google Shape;237;p28">
            <a:extLst>
              <a:ext uri="{FF2B5EF4-FFF2-40B4-BE49-F238E27FC236}">
                <a16:creationId xmlns:a16="http://schemas.microsoft.com/office/drawing/2014/main" id="{70661732-5D12-B33F-5408-B2C982C06973}"/>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12" name="Grafik 11" descr="Ein Bild, das Symbol, Grafiken, Kreis, Schrift enthält.&#10;&#10;Automatisch generierte Beschreibung">
            <a:extLst>
              <a:ext uri="{FF2B5EF4-FFF2-40B4-BE49-F238E27FC236}">
                <a16:creationId xmlns:a16="http://schemas.microsoft.com/office/drawing/2014/main" id="{8A652D5B-C6AC-ED35-001E-ADB32598834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758703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BD40BED8-2A34-7F17-5BE5-667BE95FCF46}"/>
            </a:ext>
          </a:extLst>
        </p:cNvPr>
        <p:cNvGrpSpPr/>
        <p:nvPr/>
      </p:nvGrpSpPr>
      <p:grpSpPr>
        <a:xfrm>
          <a:off x="0" y="0"/>
          <a:ext cx="0" cy="0"/>
          <a:chOff x="0" y="0"/>
          <a:chExt cx="0" cy="0"/>
        </a:xfrm>
      </p:grpSpPr>
      <p:pic>
        <p:nvPicPr>
          <p:cNvPr id="13" name="Grafik 12">
            <a:extLst>
              <a:ext uri="{FF2B5EF4-FFF2-40B4-BE49-F238E27FC236}">
                <a16:creationId xmlns:a16="http://schemas.microsoft.com/office/drawing/2014/main" id="{D36B1CED-30C5-2753-AA7B-BF1D62B142DB}"/>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Google Shape;463;p49">
            <a:extLst>
              <a:ext uri="{FF2B5EF4-FFF2-40B4-BE49-F238E27FC236}">
                <a16:creationId xmlns:a16="http://schemas.microsoft.com/office/drawing/2014/main" id="{16855385-1736-8D8D-B63D-AA681C841B88}"/>
              </a:ext>
            </a:extLst>
          </p:cNvPr>
          <p:cNvSpPr txBox="1"/>
          <p:nvPr/>
        </p:nvSpPr>
        <p:spPr>
          <a:xfrm>
            <a:off x="5438380" y="302438"/>
            <a:ext cx="6177515" cy="1750416"/>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DARUM EMPFEHLEN WIR </a:t>
            </a:r>
            <a:br>
              <a:rPr lang="en-GB" sz="3067" b="1" dirty="0">
                <a:solidFill>
                  <a:srgbClr val="00353F"/>
                </a:solidFill>
                <a:latin typeface="Quicksand" panose="02000303000000000000" pitchFamily="2" charset="0"/>
                <a:ea typeface="Montserrat ExtraBold"/>
                <a:cs typeface="Montserrat ExtraBold"/>
                <a:sym typeface="Montserrat ExtraBold"/>
              </a:rPr>
            </a:br>
            <a:r>
              <a:rPr lang="en-GB" sz="3067" b="1" dirty="0">
                <a:solidFill>
                  <a:srgbClr val="00353F"/>
                </a:solidFill>
                <a:latin typeface="Quicksand" panose="02000303000000000000" pitchFamily="2" charset="0"/>
                <a:ea typeface="Montserrat ExtraBold"/>
                <a:cs typeface="Montserrat ExtraBold"/>
                <a:sym typeface="Montserrat ExtraBold"/>
              </a:rPr>
              <a:t>            KEINE SMARTWATCH:                 </a:t>
            </a:r>
          </a:p>
          <a:p>
            <a:pPr>
              <a:lnSpc>
                <a:spcPct val="120000"/>
              </a:lnSpc>
              <a:buClr>
                <a:srgbClr val="00353F"/>
              </a:buClr>
              <a:buSzPts val="2300"/>
            </a:pPr>
            <a:r>
              <a:rPr lang="en-GB" sz="3067" b="1" spc="-150" dirty="0">
                <a:solidFill>
                  <a:srgbClr val="00353F"/>
                </a:solidFill>
                <a:latin typeface="Quicksand" panose="02000303000000000000" pitchFamily="2" charset="0"/>
                <a:ea typeface="Montserrat ExtraBold"/>
                <a:cs typeface="Montserrat ExtraBold"/>
                <a:sym typeface="Montserrat ExtraBold"/>
              </a:rPr>
              <a:t>                                 </a:t>
            </a:r>
            <a:endParaRPr sz="667" b="1" spc="-150" dirty="0">
              <a:latin typeface="Quicksand" panose="02000303000000000000" pitchFamily="2" charset="0"/>
              <a:ea typeface="Montserrat ExtraBold"/>
              <a:cs typeface="Montserrat ExtraBold"/>
              <a:sym typeface="Montserrat ExtraBold"/>
            </a:endParaRPr>
          </a:p>
        </p:txBody>
      </p:sp>
      <p:pic>
        <p:nvPicPr>
          <p:cNvPr id="3" name="Grafik 2">
            <a:extLst>
              <a:ext uri="{FF2B5EF4-FFF2-40B4-BE49-F238E27FC236}">
                <a16:creationId xmlns:a16="http://schemas.microsoft.com/office/drawing/2014/main" id="{A69A63DB-4DEE-2089-A7A1-778802BF563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9" name="Google Shape;464;p49">
            <a:extLst>
              <a:ext uri="{FF2B5EF4-FFF2-40B4-BE49-F238E27FC236}">
                <a16:creationId xmlns:a16="http://schemas.microsoft.com/office/drawing/2014/main" id="{4A6C9A46-7480-87E4-EABB-D29D064A3E1F}"/>
              </a:ext>
            </a:extLst>
          </p:cNvPr>
          <p:cNvSpPr txBox="1"/>
          <p:nvPr/>
        </p:nvSpPr>
        <p:spPr>
          <a:xfrm>
            <a:off x="1320799" y="5326047"/>
            <a:ext cx="10094259" cy="728405"/>
          </a:xfrm>
          <a:prstGeom prst="rect">
            <a:avLst/>
          </a:prstGeom>
          <a:noFill/>
          <a:ln>
            <a:noFill/>
          </a:ln>
        </p:spPr>
        <p:txBody>
          <a:bodyPr spcFirstLastPara="1" wrap="square" lIns="25400" tIns="25400" rIns="25400" bIns="25400" anchor="ctr" anchorCtr="0">
            <a:spAutoFit/>
          </a:bodyPr>
          <a:lstStyle/>
          <a:p>
            <a:pPr algn="ctr">
              <a:buClr>
                <a:srgbClr val="00353F"/>
              </a:buClr>
              <a:buSzPts val="1900"/>
            </a:pPr>
            <a:r>
              <a:rPr lang="de-AT" sz="2200" b="1" dirty="0">
                <a:solidFill>
                  <a:srgbClr val="E8FBD2"/>
                </a:solidFill>
                <a:latin typeface="Lato" panose="020F0502020204030203" pitchFamily="34" charset="0"/>
                <a:ea typeface="Lato" panose="020F0502020204030203" pitchFamily="34" charset="0"/>
                <a:cs typeface="Lato" panose="020F0502020204030203" pitchFamily="34" charset="0"/>
              </a:rPr>
              <a:t>Smartwatches lenken ständig ab, fragmentieren die Aufmerksamkeit und bringen mehr digitale Funktionen ins Kinderleben, als es in der Volksschule braucht.</a:t>
            </a:r>
            <a:endParaRPr lang="de-DE" sz="2200" b="1" dirty="0">
              <a:solidFill>
                <a:srgbClr val="E8FBD2"/>
              </a:solidFill>
              <a:latin typeface="Lato" panose="020F0502020204030203" pitchFamily="34" charset="0"/>
              <a:ea typeface="Lato" panose="020F0502020204030203" pitchFamily="34" charset="0"/>
              <a:cs typeface="Lato" panose="020F0502020204030203" pitchFamily="34" charset="0"/>
              <a:sym typeface="Montserrat"/>
            </a:endParaRPr>
          </a:p>
        </p:txBody>
      </p:sp>
    </p:spTree>
    <p:extLst>
      <p:ext uri="{BB962C8B-B14F-4D97-AF65-F5344CB8AC3E}">
        <p14:creationId xmlns:p14="http://schemas.microsoft.com/office/powerpoint/2010/main" val="3714601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01C40BEC-2643-550E-B57A-C24B4D98D7B2}"/>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D7F8C248-29E8-88BB-D436-FEDE172638B2}"/>
              </a:ext>
            </a:extLst>
          </p:cNvPr>
          <p:cNvSpPr/>
          <p:nvPr/>
        </p:nvSpPr>
        <p:spPr>
          <a:xfrm>
            <a:off x="0" y="0"/>
            <a:ext cx="12192000" cy="69342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4" name="Grafik 3">
            <a:extLst>
              <a:ext uri="{FF2B5EF4-FFF2-40B4-BE49-F238E27FC236}">
                <a16:creationId xmlns:a16="http://schemas.microsoft.com/office/drawing/2014/main" id="{CCE09DE3-DDFD-E4CD-BDBE-BFEB398D82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42660">
            <a:off x="4014570" y="2417206"/>
            <a:ext cx="6690263" cy="4907005"/>
          </a:xfrm>
          <a:prstGeom prst="rect">
            <a:avLst/>
          </a:prstGeom>
        </p:spPr>
      </p:pic>
      <p:sp>
        <p:nvSpPr>
          <p:cNvPr id="8" name="Textfeld 7">
            <a:extLst>
              <a:ext uri="{FF2B5EF4-FFF2-40B4-BE49-F238E27FC236}">
                <a16:creationId xmlns:a16="http://schemas.microsoft.com/office/drawing/2014/main" id="{118BD3F9-9866-600D-B369-91BFF552C100}"/>
              </a:ext>
            </a:extLst>
          </p:cNvPr>
          <p:cNvSpPr txBox="1"/>
          <p:nvPr/>
        </p:nvSpPr>
        <p:spPr>
          <a:xfrm rot="637293">
            <a:off x="5671616" y="2932561"/>
            <a:ext cx="3376171" cy="2677656"/>
          </a:xfrm>
          <a:prstGeom prst="rect">
            <a:avLst/>
          </a:prstGeom>
          <a:noFill/>
        </p:spPr>
        <p:txBody>
          <a:bodyPr wrap="square" rtlCol="0">
            <a:spAutoFit/>
          </a:bodyPr>
          <a:lstStyle/>
          <a:p>
            <a:pPr algn="ctr">
              <a:buClr>
                <a:srgbClr val="E8FBD2"/>
              </a:buClr>
              <a:buSzPts val="4500"/>
            </a:pPr>
            <a:r>
              <a:rPr lang="de-AT" sz="2800" dirty="0">
                <a:latin typeface="Lato" panose="020F0502020204030203" pitchFamily="34" charset="0"/>
                <a:ea typeface="Lato" panose="020F0502020204030203" pitchFamily="34" charset="0"/>
                <a:cs typeface="Lato" panose="020F0502020204030203" pitchFamily="34" charset="0"/>
              </a:rPr>
              <a:t>„Ah, ok: </a:t>
            </a:r>
            <a:br>
              <a:rPr lang="de-AT" sz="2800" dirty="0">
                <a:latin typeface="Lato" panose="020F0502020204030203" pitchFamily="34" charset="0"/>
                <a:ea typeface="Lato" panose="020F0502020204030203" pitchFamily="34" charset="0"/>
                <a:cs typeface="Lato" panose="020F0502020204030203" pitchFamily="34" charset="0"/>
              </a:rPr>
            </a:br>
            <a:r>
              <a:rPr lang="de-AT" sz="2800" dirty="0">
                <a:latin typeface="Lato" panose="020F0502020204030203" pitchFamily="34" charset="0"/>
                <a:ea typeface="Lato" panose="020F0502020204030203" pitchFamily="34" charset="0"/>
                <a:cs typeface="Lato" panose="020F0502020204030203" pitchFamily="34" charset="0"/>
              </a:rPr>
              <a:t>Dann geben wir unserem Kind Papas altes Smartphone und blockieren alles!“</a:t>
            </a:r>
            <a:endParaRPr lang="de-AT" sz="2800" dirty="0">
              <a:solidFill>
                <a:srgbClr val="11363F"/>
              </a:solidFill>
              <a:latin typeface="Lato" panose="020F0502020204030203" pitchFamily="34" charset="0"/>
              <a:ea typeface="Lato" panose="020F0502020204030203" pitchFamily="34" charset="0"/>
              <a:cs typeface="Lato" panose="020F0502020204030203" pitchFamily="34" charset="0"/>
            </a:endParaRPr>
          </a:p>
        </p:txBody>
      </p:sp>
      <p:sp>
        <p:nvSpPr>
          <p:cNvPr id="10" name="Google Shape;237;p28">
            <a:extLst>
              <a:ext uri="{FF2B5EF4-FFF2-40B4-BE49-F238E27FC236}">
                <a16:creationId xmlns:a16="http://schemas.microsoft.com/office/drawing/2014/main" id="{42369632-75BE-4657-3808-5020DAEDEFCA}"/>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12" name="Grafik 11" descr="Ein Bild, das Symbol, Grafiken, Kreis, Schrift enthält.&#10;&#10;Automatisch generierte Beschreibung">
            <a:extLst>
              <a:ext uri="{FF2B5EF4-FFF2-40B4-BE49-F238E27FC236}">
                <a16:creationId xmlns:a16="http://schemas.microsoft.com/office/drawing/2014/main" id="{10978A51-25B9-1CED-FB90-9B16CF0E12F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401102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94">
          <a:extLst>
            <a:ext uri="{FF2B5EF4-FFF2-40B4-BE49-F238E27FC236}">
              <a16:creationId xmlns:a16="http://schemas.microsoft.com/office/drawing/2014/main" id="{80B76F3C-D52B-223C-EDDF-2F304E9B37E9}"/>
            </a:ext>
          </a:extLst>
        </p:cNvPr>
        <p:cNvGrpSpPr/>
        <p:nvPr/>
      </p:nvGrpSpPr>
      <p:grpSpPr>
        <a:xfrm>
          <a:off x="0" y="0"/>
          <a:ext cx="0" cy="0"/>
          <a:chOff x="0" y="0"/>
          <a:chExt cx="0" cy="0"/>
        </a:xfrm>
      </p:grpSpPr>
      <p:pic>
        <p:nvPicPr>
          <p:cNvPr id="8" name="Grafik 7">
            <a:extLst>
              <a:ext uri="{FF2B5EF4-FFF2-40B4-BE49-F238E27FC236}">
                <a16:creationId xmlns:a16="http://schemas.microsoft.com/office/drawing/2014/main" id="{132DC396-E750-1EA5-4DF0-6AD7C8275378}"/>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p:spPr>
      </p:pic>
      <p:sp>
        <p:nvSpPr>
          <p:cNvPr id="4" name="Rechteck 3">
            <a:extLst>
              <a:ext uri="{FF2B5EF4-FFF2-40B4-BE49-F238E27FC236}">
                <a16:creationId xmlns:a16="http://schemas.microsoft.com/office/drawing/2014/main" id="{1C35F897-FDEF-B8C8-D6A6-3F1B78C21565}"/>
              </a:ext>
            </a:extLst>
          </p:cNvPr>
          <p:cNvSpPr/>
          <p:nvPr/>
        </p:nvSpPr>
        <p:spPr>
          <a:xfrm>
            <a:off x="0" y="0"/>
            <a:ext cx="12192000" cy="6858000"/>
          </a:xfrm>
          <a:prstGeom prst="rect">
            <a:avLst/>
          </a:prstGeom>
          <a:solidFill>
            <a:srgbClr val="1B5563">
              <a:alpha val="3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496" name="Google Shape;496;p51">
            <a:extLst>
              <a:ext uri="{FF2B5EF4-FFF2-40B4-BE49-F238E27FC236}">
                <a16:creationId xmlns:a16="http://schemas.microsoft.com/office/drawing/2014/main" id="{8EDE5A4C-E928-21A3-E2E8-8E5D6786FE76}"/>
              </a:ext>
            </a:extLst>
          </p:cNvPr>
          <p:cNvSpPr txBox="1"/>
          <p:nvPr/>
        </p:nvSpPr>
        <p:spPr>
          <a:xfrm>
            <a:off x="4460558" y="2182951"/>
            <a:ext cx="7180339" cy="4237057"/>
          </a:xfrm>
          <a:prstGeom prst="rect">
            <a:avLst/>
          </a:prstGeom>
          <a:noFill/>
          <a:ln>
            <a:noFill/>
          </a:ln>
        </p:spPr>
        <p:txBody>
          <a:bodyPr spcFirstLastPara="1" wrap="square" lIns="25400" tIns="25400" rIns="25400" bIns="25400" anchor="ctr" anchorCtr="0">
            <a:spAutoFit/>
          </a:bodyPr>
          <a:lstStyle/>
          <a:p>
            <a:pPr algn="r">
              <a:buClr>
                <a:srgbClr val="E8FBD2"/>
              </a:buClr>
              <a:buSzPts val="4500"/>
            </a:pP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WENN, </a:t>
            </a:r>
            <a:r>
              <a:rPr lang="en-GB" sz="68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dann</a:t>
            </a: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bitte </a:t>
            </a:r>
            <a:r>
              <a:rPr lang="en-GB" sz="68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einfache</a:t>
            </a: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b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8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sichere</a:t>
            </a: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68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Handys</a:t>
            </a: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b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OHNE Internet</a:t>
            </a:r>
            <a:endParaRPr sz="68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367410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F37260E1-02FE-6F70-23DE-FBF7C5F1CC07}"/>
            </a:ext>
          </a:extLst>
        </p:cNvPr>
        <p:cNvGrpSpPr/>
        <p:nvPr/>
      </p:nvGrpSpPr>
      <p:grpSpPr>
        <a:xfrm>
          <a:off x="0" y="0"/>
          <a:ext cx="0" cy="0"/>
          <a:chOff x="0" y="0"/>
          <a:chExt cx="0" cy="0"/>
        </a:xfrm>
      </p:grpSpPr>
      <p:sp>
        <p:nvSpPr>
          <p:cNvPr id="16" name="Google Shape;206;p26">
            <a:extLst>
              <a:ext uri="{FF2B5EF4-FFF2-40B4-BE49-F238E27FC236}">
                <a16:creationId xmlns:a16="http://schemas.microsoft.com/office/drawing/2014/main" id="{207C1423-2681-3BD3-F54C-C7D839343B25}"/>
              </a:ext>
            </a:extLst>
          </p:cNvPr>
          <p:cNvSpPr/>
          <p:nvPr/>
        </p:nvSpPr>
        <p:spPr>
          <a:xfrm>
            <a:off x="7752717" y="1321525"/>
            <a:ext cx="4144212" cy="4032982"/>
          </a:xfrm>
          <a:prstGeom prst="ellipse">
            <a:avLst/>
          </a:prstGeom>
          <a:solidFill>
            <a:srgbClr val="DBE51B"/>
          </a:solidFill>
          <a:ln>
            <a:noFill/>
          </a:ln>
        </p:spPr>
        <p:txBody>
          <a:bodyPr spcFirstLastPara="1" wrap="square" lIns="0" tIns="0" rIns="0" bIns="0" anchor="ctr" anchorCtr="0">
            <a:noAutofit/>
          </a:bodyPr>
          <a:lstStyle/>
          <a:p>
            <a:pPr algn="ctr">
              <a:buClr>
                <a:srgbClr val="1E1E1E"/>
              </a:buClr>
              <a:buSzPts val="1200"/>
            </a:pPr>
            <a:endParaRPr sz="1600">
              <a:solidFill>
                <a:srgbClr val="1E1E1E"/>
              </a:solidFill>
              <a:latin typeface="Helvetica Neue"/>
              <a:ea typeface="Helvetica Neue"/>
              <a:cs typeface="Helvetica Neue"/>
              <a:sym typeface="Helvetica Neue"/>
            </a:endParaRPr>
          </a:p>
        </p:txBody>
      </p:sp>
      <p:sp>
        <p:nvSpPr>
          <p:cNvPr id="14" name="Google Shape;206;p26">
            <a:extLst>
              <a:ext uri="{FF2B5EF4-FFF2-40B4-BE49-F238E27FC236}">
                <a16:creationId xmlns:a16="http://schemas.microsoft.com/office/drawing/2014/main" id="{8B171B90-BAB9-CED8-E62A-E1B427D2A3DC}"/>
              </a:ext>
            </a:extLst>
          </p:cNvPr>
          <p:cNvSpPr/>
          <p:nvPr/>
        </p:nvSpPr>
        <p:spPr>
          <a:xfrm>
            <a:off x="932225" y="1274124"/>
            <a:ext cx="4144212" cy="4032982"/>
          </a:xfrm>
          <a:prstGeom prst="ellipse">
            <a:avLst/>
          </a:prstGeom>
          <a:solidFill>
            <a:srgbClr val="DBE51B"/>
          </a:solidFill>
          <a:ln>
            <a:noFill/>
          </a:ln>
        </p:spPr>
        <p:txBody>
          <a:bodyPr spcFirstLastPara="1" wrap="square" lIns="0" tIns="0" rIns="0" bIns="0" anchor="ctr" anchorCtr="0">
            <a:noAutofit/>
          </a:bodyPr>
          <a:lstStyle/>
          <a:p>
            <a:pPr algn="ctr">
              <a:buClr>
                <a:srgbClr val="1E1E1E"/>
              </a:buClr>
              <a:buSzPts val="1200"/>
            </a:pPr>
            <a:endParaRPr sz="1600">
              <a:solidFill>
                <a:srgbClr val="1E1E1E"/>
              </a:solidFill>
              <a:latin typeface="Helvetica Neue"/>
              <a:ea typeface="Helvetica Neue"/>
              <a:cs typeface="Helvetica Neue"/>
              <a:sym typeface="Helvetica Neue"/>
            </a:endParaRPr>
          </a:p>
        </p:txBody>
      </p:sp>
      <p:sp>
        <p:nvSpPr>
          <p:cNvPr id="5" name="Google Shape;463;p49">
            <a:extLst>
              <a:ext uri="{FF2B5EF4-FFF2-40B4-BE49-F238E27FC236}">
                <a16:creationId xmlns:a16="http://schemas.microsoft.com/office/drawing/2014/main" id="{67E28005-067C-5DC0-581C-E637E722AF6E}"/>
              </a:ext>
            </a:extLst>
          </p:cNvPr>
          <p:cNvSpPr txBox="1"/>
          <p:nvPr/>
        </p:nvSpPr>
        <p:spPr>
          <a:xfrm>
            <a:off x="1298344" y="399517"/>
            <a:ext cx="10232466" cy="1184042"/>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spc="-150" dirty="0">
                <a:solidFill>
                  <a:srgbClr val="00353F"/>
                </a:solidFill>
                <a:latin typeface="Quicksand" panose="02000303000000000000" pitchFamily="2" charset="0"/>
                <a:ea typeface="Montserrat ExtraBold"/>
                <a:cs typeface="Montserrat ExtraBold"/>
                <a:sym typeface="Montserrat ExtraBold"/>
              </a:rPr>
              <a:t>EMPFEHLUNG: EINFACHES HANDY STATT SMARTPHONE!                 </a:t>
            </a:r>
          </a:p>
          <a:p>
            <a:pPr>
              <a:lnSpc>
                <a:spcPct val="120000"/>
              </a:lnSpc>
              <a:buClr>
                <a:srgbClr val="00353F"/>
              </a:buClr>
              <a:buSzPts val="2300"/>
            </a:pPr>
            <a:r>
              <a:rPr lang="en-GB" sz="3067" b="1" spc="-150" dirty="0">
                <a:solidFill>
                  <a:srgbClr val="00353F"/>
                </a:solidFill>
                <a:latin typeface="Quicksand" panose="02000303000000000000" pitchFamily="2" charset="0"/>
                <a:ea typeface="Montserrat ExtraBold"/>
                <a:cs typeface="Montserrat ExtraBold"/>
                <a:sym typeface="Montserrat ExtraBold"/>
              </a:rPr>
              <a:t>                                 </a:t>
            </a:r>
            <a:endParaRPr sz="667" b="1" spc="-150" dirty="0">
              <a:latin typeface="Quicksand" panose="02000303000000000000" pitchFamily="2" charset="0"/>
              <a:ea typeface="Montserrat ExtraBold"/>
              <a:cs typeface="Montserrat ExtraBold"/>
              <a:sym typeface="Montserrat ExtraBold"/>
            </a:endParaRPr>
          </a:p>
        </p:txBody>
      </p:sp>
      <p:pic>
        <p:nvPicPr>
          <p:cNvPr id="3" name="Grafik 2">
            <a:extLst>
              <a:ext uri="{FF2B5EF4-FFF2-40B4-BE49-F238E27FC236}">
                <a16:creationId xmlns:a16="http://schemas.microsoft.com/office/drawing/2014/main" id="{47D89A87-9017-15E4-00B7-6B89D44B169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23" name="Textfeld 22">
            <a:extLst>
              <a:ext uri="{FF2B5EF4-FFF2-40B4-BE49-F238E27FC236}">
                <a16:creationId xmlns:a16="http://schemas.microsoft.com/office/drawing/2014/main" id="{76B68461-EF7D-44AC-6446-6E355D7A444F}"/>
              </a:ext>
            </a:extLst>
          </p:cNvPr>
          <p:cNvSpPr txBox="1"/>
          <p:nvPr/>
        </p:nvSpPr>
        <p:spPr>
          <a:xfrm>
            <a:off x="1579984" y="1694095"/>
            <a:ext cx="2918709" cy="523220"/>
          </a:xfrm>
          <a:prstGeom prst="rect">
            <a:avLst/>
          </a:prstGeom>
          <a:noFill/>
        </p:spPr>
        <p:txBody>
          <a:bodyPr wrap="square" rtlCol="0">
            <a:spAutoFit/>
          </a:bodyPr>
          <a:lstStyle/>
          <a:p>
            <a:pPr algn="ctr"/>
            <a:r>
              <a:rPr lang="de-DE" sz="2800" b="1" dirty="0" err="1">
                <a:solidFill>
                  <a:srgbClr val="00353F"/>
                </a:solidFill>
                <a:latin typeface="Lato" panose="020F0502020204030203" pitchFamily="34" charset="0"/>
                <a:ea typeface="Lato" panose="020F0502020204030203" pitchFamily="34" charset="0"/>
                <a:cs typeface="Lato" panose="020F0502020204030203" pitchFamily="34" charset="0"/>
              </a:rPr>
              <a:t>Thephone</a:t>
            </a:r>
            <a:r>
              <a:rPr lang="de-DE" sz="2800" b="1" dirty="0">
                <a:solidFill>
                  <a:srgbClr val="00353F"/>
                </a:solidFill>
                <a:latin typeface="Lato" panose="020F0502020204030203" pitchFamily="34" charset="0"/>
                <a:ea typeface="Lato" panose="020F0502020204030203" pitchFamily="34" charset="0"/>
                <a:cs typeface="Lato" panose="020F0502020204030203" pitchFamily="34" charset="0"/>
              </a:rPr>
              <a:t>+</a:t>
            </a:r>
            <a:endParaRPr lang="de-AT" sz="2800" b="1" dirty="0">
              <a:solidFill>
                <a:srgbClr val="00353F"/>
              </a:solidFill>
              <a:latin typeface="Lato" panose="020F0502020204030203" pitchFamily="34" charset="0"/>
              <a:ea typeface="Lato" panose="020F0502020204030203" pitchFamily="34" charset="0"/>
              <a:cs typeface="Lato" panose="020F0502020204030203" pitchFamily="34" charset="0"/>
            </a:endParaRPr>
          </a:p>
        </p:txBody>
      </p:sp>
      <p:pic>
        <p:nvPicPr>
          <p:cNvPr id="8" name="Grafik 7">
            <a:extLst>
              <a:ext uri="{FF2B5EF4-FFF2-40B4-BE49-F238E27FC236}">
                <a16:creationId xmlns:a16="http://schemas.microsoft.com/office/drawing/2014/main" id="{37F05FB5-736D-EF1F-7245-82048BA0AB10}"/>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915837" y="2375979"/>
            <a:ext cx="4144212" cy="3108160"/>
          </a:xfrm>
          <a:prstGeom prst="rect">
            <a:avLst/>
          </a:prstGeom>
        </p:spPr>
      </p:pic>
      <p:sp>
        <p:nvSpPr>
          <p:cNvPr id="9" name="Google Shape;464;p49">
            <a:extLst>
              <a:ext uri="{FF2B5EF4-FFF2-40B4-BE49-F238E27FC236}">
                <a16:creationId xmlns:a16="http://schemas.microsoft.com/office/drawing/2014/main" id="{60737BBD-0B8F-60F2-A146-AF3C961DBB98}"/>
              </a:ext>
            </a:extLst>
          </p:cNvPr>
          <p:cNvSpPr txBox="1"/>
          <p:nvPr/>
        </p:nvSpPr>
        <p:spPr>
          <a:xfrm>
            <a:off x="5187743" y="2506293"/>
            <a:ext cx="3237112" cy="2821285"/>
          </a:xfrm>
          <a:prstGeom prst="rect">
            <a:avLst/>
          </a:prstGeom>
          <a:noFill/>
          <a:ln>
            <a:noFill/>
          </a:ln>
        </p:spPr>
        <p:txBody>
          <a:bodyPr spcFirstLastPara="1" wrap="square" lIns="25400" tIns="25400" rIns="25400" bIns="25400" anchor="ctr" anchorCtr="0">
            <a:spAutoFit/>
          </a:bodyPr>
          <a:lstStyle/>
          <a:p>
            <a:pPr>
              <a:buClr>
                <a:srgbClr val="00353F"/>
              </a:buClr>
              <a:buSzPts val="1900"/>
            </a:pP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&gt; </a:t>
            </a:r>
            <a:r>
              <a:rPr lang="en-GB" b="1" dirty="0" err="1">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nur</a:t>
            </a: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a:t>
            </a:r>
            <a:r>
              <a:rPr lang="en-GB" b="1" dirty="0" err="1">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Texten</a:t>
            </a: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und </a:t>
            </a: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a:t>
            </a:r>
            <a:r>
              <a:rPr lang="en-GB" b="1" dirty="0" err="1">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Telefonieren</a:t>
            </a:r>
            <a:endPar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endParaRPr>
          </a:p>
          <a:p>
            <a:pPr>
              <a:buClr>
                <a:srgbClr val="00353F"/>
              </a:buClr>
              <a:buSzPts val="1900"/>
            </a:pP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&gt; </a:t>
            </a:r>
            <a:r>
              <a:rPr lang="en-GB" b="1" dirty="0" err="1">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kein</a:t>
            </a: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Internet</a:t>
            </a: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&gt; Keine Online-</a:t>
            </a:r>
            <a:r>
              <a:rPr lang="en-GB" b="1" dirty="0" err="1">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Spiele</a:t>
            </a: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br>
              <a:rPr lang="en-GB"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de-DE"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&gt; Kinder sind erreichbar, </a:t>
            </a:r>
            <a:br>
              <a:rPr lang="de-DE"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de-DE"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haben ein Telefon für </a:t>
            </a:r>
            <a:br>
              <a:rPr lang="de-DE"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br>
            <a:r>
              <a:rPr lang="de-DE" b="1" dirty="0">
                <a:solidFill>
                  <a:srgbClr val="11363F"/>
                </a:solidFill>
                <a:latin typeface="Lato Medium" panose="020F0502020204030203" pitchFamily="34" charset="0"/>
                <a:ea typeface="Lato Medium" panose="020F0502020204030203" pitchFamily="34" charset="0"/>
                <a:cs typeface="Lato Medium" panose="020F0502020204030203" pitchFamily="34" charset="0"/>
                <a:sym typeface="Montserrat"/>
              </a:rPr>
              <a:t>   den Notfall</a:t>
            </a:r>
          </a:p>
        </p:txBody>
      </p:sp>
      <p:pic>
        <p:nvPicPr>
          <p:cNvPr id="4" name="Grafik 3">
            <a:extLst>
              <a:ext uri="{FF2B5EF4-FFF2-40B4-BE49-F238E27FC236}">
                <a16:creationId xmlns:a16="http://schemas.microsoft.com/office/drawing/2014/main" id="{224E08BC-EC4C-9D09-9706-AE2490173684}"/>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rot="794997">
            <a:off x="8764935" y="2327679"/>
            <a:ext cx="2042373" cy="3204760"/>
          </a:xfrm>
          <a:prstGeom prst="rect">
            <a:avLst/>
          </a:prstGeom>
        </p:spPr>
      </p:pic>
      <p:sp>
        <p:nvSpPr>
          <p:cNvPr id="7" name="Textfeld 6">
            <a:extLst>
              <a:ext uri="{FF2B5EF4-FFF2-40B4-BE49-F238E27FC236}">
                <a16:creationId xmlns:a16="http://schemas.microsoft.com/office/drawing/2014/main" id="{1341CBE5-9D17-9148-8EE4-808E39C88FBB}"/>
              </a:ext>
            </a:extLst>
          </p:cNvPr>
          <p:cNvSpPr txBox="1"/>
          <p:nvPr/>
        </p:nvSpPr>
        <p:spPr>
          <a:xfrm>
            <a:off x="8424854" y="1694095"/>
            <a:ext cx="2918709" cy="523220"/>
          </a:xfrm>
          <a:prstGeom prst="rect">
            <a:avLst/>
          </a:prstGeom>
          <a:noFill/>
        </p:spPr>
        <p:txBody>
          <a:bodyPr wrap="square" rtlCol="0">
            <a:spAutoFit/>
          </a:bodyPr>
          <a:lstStyle/>
          <a:p>
            <a:pPr algn="ctr"/>
            <a:r>
              <a:rPr lang="de-DE" sz="2800" b="1" dirty="0" err="1">
                <a:solidFill>
                  <a:srgbClr val="00353F"/>
                </a:solidFill>
                <a:latin typeface="Lato" panose="020F0502020204030203" pitchFamily="34" charset="0"/>
                <a:ea typeface="Lato" panose="020F0502020204030203" pitchFamily="34" charset="0"/>
                <a:cs typeface="Lato" panose="020F0502020204030203" pitchFamily="34" charset="0"/>
              </a:rPr>
              <a:t>Xplora</a:t>
            </a:r>
            <a:r>
              <a:rPr lang="de-DE" sz="2800" b="1" dirty="0">
                <a:solidFill>
                  <a:srgbClr val="00353F"/>
                </a:solidFill>
                <a:latin typeface="Lato" panose="020F0502020204030203" pitchFamily="34" charset="0"/>
                <a:ea typeface="Lato" panose="020F0502020204030203" pitchFamily="34" charset="0"/>
                <a:cs typeface="Lato" panose="020F0502020204030203" pitchFamily="34" charset="0"/>
              </a:rPr>
              <a:t> </a:t>
            </a:r>
            <a:r>
              <a:rPr lang="de-DE" sz="2800" b="1" dirty="0" err="1">
                <a:solidFill>
                  <a:srgbClr val="00353F"/>
                </a:solidFill>
                <a:latin typeface="Lato" panose="020F0502020204030203" pitchFamily="34" charset="0"/>
                <a:ea typeface="Lato" panose="020F0502020204030203" pitchFamily="34" charset="0"/>
                <a:cs typeface="Lato" panose="020F0502020204030203" pitchFamily="34" charset="0"/>
              </a:rPr>
              <a:t>One</a:t>
            </a:r>
            <a:endParaRPr lang="de-AT" sz="2800" b="1" dirty="0">
              <a:solidFill>
                <a:srgbClr val="00353F"/>
              </a:solidFill>
              <a:latin typeface="Lato" panose="020F0502020204030203" pitchFamily="34" charset="0"/>
              <a:ea typeface="Lato" panose="020F0502020204030203" pitchFamily="34" charset="0"/>
              <a:cs typeface="Lato" panose="020F0502020204030203" pitchFamily="34" charset="0"/>
            </a:endParaRPr>
          </a:p>
        </p:txBody>
      </p:sp>
      <p:sp>
        <p:nvSpPr>
          <p:cNvPr id="10" name="Textfeld 9">
            <a:extLst>
              <a:ext uri="{FF2B5EF4-FFF2-40B4-BE49-F238E27FC236}">
                <a16:creationId xmlns:a16="http://schemas.microsoft.com/office/drawing/2014/main" id="{B2583027-7124-8136-18FD-E75A014188B6}"/>
              </a:ext>
            </a:extLst>
          </p:cNvPr>
          <p:cNvSpPr txBox="1"/>
          <p:nvPr/>
        </p:nvSpPr>
        <p:spPr>
          <a:xfrm>
            <a:off x="8518188" y="5665434"/>
            <a:ext cx="3378741" cy="369332"/>
          </a:xfrm>
          <a:prstGeom prst="rect">
            <a:avLst/>
          </a:prstGeom>
          <a:noFill/>
        </p:spPr>
        <p:txBody>
          <a:bodyPr wrap="square" rtlCol="0">
            <a:spAutoFit/>
          </a:bodyPr>
          <a:lstStyle/>
          <a:p>
            <a:r>
              <a:rPr lang="de-DE" b="1" dirty="0">
                <a:latin typeface="Lato Medium" panose="020F0502020204030203" pitchFamily="34" charset="0"/>
                <a:ea typeface="Lato Medium" panose="020F0502020204030203" pitchFamily="34" charset="0"/>
                <a:cs typeface="Lato Medium" panose="020F0502020204030203" pitchFamily="34" charset="0"/>
                <a:sym typeface="Montserrat"/>
              </a:rPr>
              <a:t>Mit Kamera und GPS.</a:t>
            </a:r>
            <a:endParaRPr lang="de-AT" dirty="0"/>
          </a:p>
        </p:txBody>
      </p:sp>
      <p:sp>
        <p:nvSpPr>
          <p:cNvPr id="12" name="Textfeld 11">
            <a:extLst>
              <a:ext uri="{FF2B5EF4-FFF2-40B4-BE49-F238E27FC236}">
                <a16:creationId xmlns:a16="http://schemas.microsoft.com/office/drawing/2014/main" id="{2CB7F836-A2C5-867B-8FA7-FE06D083E2D0}"/>
              </a:ext>
            </a:extLst>
          </p:cNvPr>
          <p:cNvSpPr txBox="1"/>
          <p:nvPr/>
        </p:nvSpPr>
        <p:spPr>
          <a:xfrm>
            <a:off x="1345659" y="5665434"/>
            <a:ext cx="3378741" cy="369332"/>
          </a:xfrm>
          <a:prstGeom prst="rect">
            <a:avLst/>
          </a:prstGeom>
          <a:noFill/>
        </p:spPr>
        <p:txBody>
          <a:bodyPr wrap="square" rtlCol="0">
            <a:spAutoFit/>
          </a:bodyPr>
          <a:lstStyle/>
          <a:p>
            <a:r>
              <a:rPr lang="de-DE" b="1" dirty="0">
                <a:latin typeface="Lato Medium" panose="020F0502020204030203" pitchFamily="34" charset="0"/>
                <a:ea typeface="Lato Medium" panose="020F0502020204030203" pitchFamily="34" charset="0"/>
                <a:cs typeface="Lato Medium" panose="020F0502020204030203" pitchFamily="34" charset="0"/>
                <a:sym typeface="Montserrat"/>
              </a:rPr>
              <a:t>Bewusst ohne Kamera und GPS.</a:t>
            </a:r>
            <a:endParaRPr lang="de-AT" dirty="0"/>
          </a:p>
        </p:txBody>
      </p:sp>
      <p:sp>
        <p:nvSpPr>
          <p:cNvPr id="6" name="Textfeld 5">
            <a:extLst>
              <a:ext uri="{FF2B5EF4-FFF2-40B4-BE49-F238E27FC236}">
                <a16:creationId xmlns:a16="http://schemas.microsoft.com/office/drawing/2014/main" id="{2F3AC2BE-7C0F-62B9-FC1E-1245E36AA605}"/>
              </a:ext>
            </a:extLst>
          </p:cNvPr>
          <p:cNvSpPr txBox="1"/>
          <p:nvPr/>
        </p:nvSpPr>
        <p:spPr>
          <a:xfrm>
            <a:off x="4864812" y="1251711"/>
            <a:ext cx="2918709" cy="769441"/>
          </a:xfrm>
          <a:prstGeom prst="rect">
            <a:avLst/>
          </a:prstGeom>
          <a:noFill/>
        </p:spPr>
        <p:txBody>
          <a:bodyPr wrap="square" rtlCol="0">
            <a:spAutoFit/>
          </a:bodyPr>
          <a:lstStyle/>
          <a:p>
            <a:pPr algn="ctr"/>
            <a:r>
              <a:rPr lang="de-DE" sz="4400" b="1" dirty="0">
                <a:solidFill>
                  <a:srgbClr val="D8D82A"/>
                </a:solidFill>
                <a:latin typeface="Lato Bold" panose="020F0502020204030203" pitchFamily="34" charset="0"/>
                <a:ea typeface="Lato Bold" panose="020F0502020204030203" pitchFamily="34" charset="0"/>
                <a:cs typeface="Lato Bold" panose="020F0502020204030203" pitchFamily="34" charset="0"/>
              </a:rPr>
              <a:t>Beispiele:</a:t>
            </a:r>
            <a:endParaRPr lang="de-AT" sz="4400" b="1" dirty="0">
              <a:solidFill>
                <a:srgbClr val="D8D82A"/>
              </a:solidFill>
              <a:latin typeface="Lato Bold" panose="020F0502020204030203" pitchFamily="34" charset="0"/>
              <a:ea typeface="Lato Bold" panose="020F0502020204030203" pitchFamily="34" charset="0"/>
              <a:cs typeface="Lato Bold" panose="020F0502020204030203" pitchFamily="34" charset="0"/>
            </a:endParaRPr>
          </a:p>
        </p:txBody>
      </p:sp>
    </p:spTree>
    <p:extLst>
      <p:ext uri="{BB962C8B-B14F-4D97-AF65-F5344CB8AC3E}">
        <p14:creationId xmlns:p14="http://schemas.microsoft.com/office/powerpoint/2010/main" val="2104141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97C579D2-4C3F-4E75-114B-B58A7E54B214}"/>
            </a:ext>
          </a:extLst>
        </p:cNvPr>
        <p:cNvGrpSpPr/>
        <p:nvPr/>
      </p:nvGrpSpPr>
      <p:grpSpPr>
        <a:xfrm>
          <a:off x="0" y="0"/>
          <a:ext cx="0" cy="0"/>
          <a:chOff x="0" y="0"/>
          <a:chExt cx="0" cy="0"/>
        </a:xfrm>
      </p:grpSpPr>
      <p:sp>
        <p:nvSpPr>
          <p:cNvPr id="5" name="Google Shape;463;p49">
            <a:extLst>
              <a:ext uri="{FF2B5EF4-FFF2-40B4-BE49-F238E27FC236}">
                <a16:creationId xmlns:a16="http://schemas.microsoft.com/office/drawing/2014/main" id="{149F203F-5779-0B7C-8942-D718F9F10E0F}"/>
              </a:ext>
            </a:extLst>
          </p:cNvPr>
          <p:cNvSpPr txBox="1"/>
          <p:nvPr/>
        </p:nvSpPr>
        <p:spPr>
          <a:xfrm>
            <a:off x="1459233" y="433998"/>
            <a:ext cx="10232466"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SPÄTER MIT DEM SMARTPHONE STARTEN</a:t>
            </a:r>
            <a:endParaRPr sz="667" b="1" dirty="0">
              <a:latin typeface="Quicksand" panose="02000303000000000000" pitchFamily="2" charset="0"/>
              <a:ea typeface="Montserrat ExtraBold"/>
              <a:cs typeface="Montserrat ExtraBold"/>
              <a:sym typeface="Montserrat ExtraBold"/>
            </a:endParaRPr>
          </a:p>
        </p:txBody>
      </p:sp>
      <p:pic>
        <p:nvPicPr>
          <p:cNvPr id="3" name="Grafik 2">
            <a:extLst>
              <a:ext uri="{FF2B5EF4-FFF2-40B4-BE49-F238E27FC236}">
                <a16:creationId xmlns:a16="http://schemas.microsoft.com/office/drawing/2014/main" id="{DBC1F434-22E0-9E46-AE0D-60B87F6C059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pic>
        <p:nvPicPr>
          <p:cNvPr id="4" name="Grafik 3">
            <a:extLst>
              <a:ext uri="{FF2B5EF4-FFF2-40B4-BE49-F238E27FC236}">
                <a16:creationId xmlns:a16="http://schemas.microsoft.com/office/drawing/2014/main" id="{44FA3D29-EE8C-9A1D-565F-4F5DF9FFF573}"/>
              </a:ext>
            </a:extLst>
          </p:cNvPr>
          <p:cNvPicPr>
            <a:picLocks noChangeAspect="1"/>
          </p:cNvPicPr>
          <p:nvPr/>
        </p:nvPicPr>
        <p:blipFill>
          <a:blip r:embed="rId4"/>
          <a:stretch>
            <a:fillRect/>
          </a:stretch>
        </p:blipFill>
        <p:spPr>
          <a:xfrm rot="337837">
            <a:off x="1169084" y="3108002"/>
            <a:ext cx="8017159" cy="29301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Ellipse 5">
            <a:extLst>
              <a:ext uri="{FF2B5EF4-FFF2-40B4-BE49-F238E27FC236}">
                <a16:creationId xmlns:a16="http://schemas.microsoft.com/office/drawing/2014/main" id="{DA6C1357-3780-F9A3-1211-800C74421D6B}"/>
              </a:ext>
            </a:extLst>
          </p:cNvPr>
          <p:cNvSpPr/>
          <p:nvPr/>
        </p:nvSpPr>
        <p:spPr>
          <a:xfrm>
            <a:off x="575090" y="4971755"/>
            <a:ext cx="6835734" cy="1057836"/>
          </a:xfrm>
          <a:prstGeom prst="ellipse">
            <a:avLst/>
          </a:prstGeom>
          <a:noFill/>
          <a:ln w="76200">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5" name="Textfeld 14">
            <a:extLst>
              <a:ext uri="{FF2B5EF4-FFF2-40B4-BE49-F238E27FC236}">
                <a16:creationId xmlns:a16="http://schemas.microsoft.com/office/drawing/2014/main" id="{A0530259-D316-DDB4-DD3B-C7582092BF3F}"/>
              </a:ext>
            </a:extLst>
          </p:cNvPr>
          <p:cNvSpPr txBox="1"/>
          <p:nvPr/>
        </p:nvSpPr>
        <p:spPr>
          <a:xfrm>
            <a:off x="5611906" y="2534658"/>
            <a:ext cx="5731435" cy="954107"/>
          </a:xfrm>
          <a:prstGeom prst="rect">
            <a:avLst/>
          </a:prstGeom>
          <a:noFill/>
        </p:spPr>
        <p:txBody>
          <a:bodyPr wrap="square" rtlCol="0">
            <a:spAutoFit/>
          </a:bodyPr>
          <a:lstStyle/>
          <a:p>
            <a:r>
              <a:rPr lang="en-GB" sz="28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Stellungnahme</a:t>
            </a:r>
            <a:r>
              <a:rPr lang="en-GB" sz="28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 </a:t>
            </a:r>
            <a:r>
              <a:rPr lang="en-GB" sz="28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vom</a:t>
            </a:r>
            <a:r>
              <a:rPr lang="en-GB" sz="28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 </a:t>
            </a:r>
            <a:r>
              <a:rPr lang="en-GB" sz="2800" dirty="0" err="1">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Februar</a:t>
            </a:r>
            <a:r>
              <a:rPr lang="en-GB" sz="28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t> 2026</a:t>
            </a:r>
            <a:br>
              <a:rPr lang="en-GB" sz="28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Montserrat"/>
              </a:rPr>
            </a:br>
            <a:endParaRPr lang="de-AT" sz="2800" dirty="0"/>
          </a:p>
        </p:txBody>
      </p:sp>
      <p:pic>
        <p:nvPicPr>
          <p:cNvPr id="17" name="Grafik 16">
            <a:extLst>
              <a:ext uri="{FF2B5EF4-FFF2-40B4-BE49-F238E27FC236}">
                <a16:creationId xmlns:a16="http://schemas.microsoft.com/office/drawing/2014/main" id="{EECA3108-82A7-E6DF-C952-4547235A89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61035" y="962023"/>
            <a:ext cx="8096574" cy="1846059"/>
          </a:xfrm>
          <a:prstGeom prst="rect">
            <a:avLst/>
          </a:prstGeom>
        </p:spPr>
      </p:pic>
    </p:spTree>
    <p:extLst>
      <p:ext uri="{BB962C8B-B14F-4D97-AF65-F5344CB8AC3E}">
        <p14:creationId xmlns:p14="http://schemas.microsoft.com/office/powerpoint/2010/main" val="40854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34768494-7268-B85E-75D5-9CA1109FAB72}"/>
            </a:ext>
          </a:extLst>
        </p:cNvPr>
        <p:cNvGrpSpPr/>
        <p:nvPr/>
      </p:nvGrpSpPr>
      <p:grpSpPr>
        <a:xfrm>
          <a:off x="0" y="0"/>
          <a:ext cx="0" cy="0"/>
          <a:chOff x="0" y="0"/>
          <a:chExt cx="0" cy="0"/>
        </a:xfrm>
      </p:grpSpPr>
      <p:sp>
        <p:nvSpPr>
          <p:cNvPr id="3" name="Rechteck 2">
            <a:extLst>
              <a:ext uri="{FF2B5EF4-FFF2-40B4-BE49-F238E27FC236}">
                <a16:creationId xmlns:a16="http://schemas.microsoft.com/office/drawing/2014/main" id="{B1247E15-635F-5278-2FB1-B79D1C3642BA}"/>
              </a:ext>
            </a:extLst>
          </p:cNvPr>
          <p:cNvSpPr/>
          <p:nvPr/>
        </p:nvSpPr>
        <p:spPr>
          <a:xfrm>
            <a:off x="0" y="0"/>
            <a:ext cx="12192000" cy="6934200"/>
          </a:xfrm>
          <a:prstGeom prst="rect">
            <a:avLst/>
          </a:prstGeom>
          <a:solidFill>
            <a:srgbClr val="1B556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pic>
        <p:nvPicPr>
          <p:cNvPr id="26" name="Grafik 25">
            <a:extLst>
              <a:ext uri="{FF2B5EF4-FFF2-40B4-BE49-F238E27FC236}">
                <a16:creationId xmlns:a16="http://schemas.microsoft.com/office/drawing/2014/main" id="{C6874E4A-F021-F232-72D7-79D7BF1756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7052">
            <a:off x="576774" y="3298598"/>
            <a:ext cx="7752323" cy="4039425"/>
          </a:xfrm>
          <a:prstGeom prst="rect">
            <a:avLst/>
          </a:prstGeom>
        </p:spPr>
      </p:pic>
      <p:sp>
        <p:nvSpPr>
          <p:cNvPr id="24" name="Textfeld 23">
            <a:extLst>
              <a:ext uri="{FF2B5EF4-FFF2-40B4-BE49-F238E27FC236}">
                <a16:creationId xmlns:a16="http://schemas.microsoft.com/office/drawing/2014/main" id="{8C0254DC-788E-AF89-01AE-91E49859ECD0}"/>
              </a:ext>
            </a:extLst>
          </p:cNvPr>
          <p:cNvSpPr txBox="1"/>
          <p:nvPr/>
        </p:nvSpPr>
        <p:spPr>
          <a:xfrm>
            <a:off x="2375343" y="3980636"/>
            <a:ext cx="3786398" cy="1692771"/>
          </a:xfrm>
          <a:prstGeom prst="rect">
            <a:avLst/>
          </a:prstGeom>
          <a:noFill/>
        </p:spPr>
        <p:txBody>
          <a:bodyPr wrap="square" rtlCol="0">
            <a:spAutoFit/>
          </a:bodyPr>
          <a:lstStyle/>
          <a:p>
            <a:pPr algn="ctr"/>
            <a:r>
              <a:rPr lang="de-AT" sz="2600" dirty="0">
                <a:latin typeface="Lato" panose="020F0502020204030203" pitchFamily="34" charset="0"/>
                <a:ea typeface="Lato" panose="020F0502020204030203" pitchFamily="34" charset="0"/>
                <a:cs typeface="Lato" panose="020F0502020204030203" pitchFamily="34" charset="0"/>
              </a:rPr>
              <a:t>„Wenn alle anderen ein Smartphone haben, kann mein Kind doch nicht ohne sein.“</a:t>
            </a:r>
          </a:p>
        </p:txBody>
      </p:sp>
      <p:sp>
        <p:nvSpPr>
          <p:cNvPr id="5" name="Google Shape;237;p28">
            <a:extLst>
              <a:ext uri="{FF2B5EF4-FFF2-40B4-BE49-F238E27FC236}">
                <a16:creationId xmlns:a16="http://schemas.microsoft.com/office/drawing/2014/main" id="{766CDD10-836B-07FC-A6B9-BB69914E355D}"/>
              </a:ext>
            </a:extLst>
          </p:cNvPr>
          <p:cNvSpPr txBox="1"/>
          <p:nvPr/>
        </p:nvSpPr>
        <p:spPr>
          <a:xfrm>
            <a:off x="483244" y="912695"/>
            <a:ext cx="10845801" cy="143629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t>Eltern sagen:</a:t>
            </a:r>
            <a:br>
              <a:rPr lang="de-DE" sz="5400" dirty="0">
                <a:solidFill>
                  <a:srgbClr val="E8FBD2"/>
                </a:solidFill>
                <a:latin typeface="Lato Black" panose="020F0502020204030203" pitchFamily="34" charset="0"/>
                <a:ea typeface="Lato Black" panose="020F0502020204030203" pitchFamily="34" charset="0"/>
                <a:cs typeface="Lato Black" panose="020F0502020204030203" pitchFamily="34" charset="0"/>
              </a:rPr>
            </a:br>
            <a:endParaRPr sz="3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8" name="Grafik 7" descr="Ein Bild, das Symbol, Grafiken, Kreis, Schrift enthält.&#10;&#10;Automatisch generierte Beschreibung">
            <a:extLst>
              <a:ext uri="{FF2B5EF4-FFF2-40B4-BE49-F238E27FC236}">
                <a16:creationId xmlns:a16="http://schemas.microsoft.com/office/drawing/2014/main" id="{8E682780-FB41-945A-F060-33AEF6CC091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03077" y="322974"/>
            <a:ext cx="723289" cy="723289"/>
          </a:xfrm>
          <a:prstGeom prst="rect">
            <a:avLst/>
          </a:prstGeom>
        </p:spPr>
      </p:pic>
    </p:spTree>
    <p:extLst>
      <p:ext uri="{BB962C8B-B14F-4D97-AF65-F5344CB8AC3E}">
        <p14:creationId xmlns:p14="http://schemas.microsoft.com/office/powerpoint/2010/main" val="303241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94">
          <a:extLst>
            <a:ext uri="{FF2B5EF4-FFF2-40B4-BE49-F238E27FC236}">
              <a16:creationId xmlns:a16="http://schemas.microsoft.com/office/drawing/2014/main" id="{A1195976-562F-3B71-D11D-E19A94A2E76A}"/>
            </a:ext>
          </a:extLst>
        </p:cNvPr>
        <p:cNvGrpSpPr/>
        <p:nvPr/>
      </p:nvGrpSpPr>
      <p:grpSpPr>
        <a:xfrm>
          <a:off x="0" y="0"/>
          <a:ext cx="0" cy="0"/>
          <a:chOff x="0" y="0"/>
          <a:chExt cx="0" cy="0"/>
        </a:xfrm>
      </p:grpSpPr>
      <p:pic>
        <p:nvPicPr>
          <p:cNvPr id="3" name="Grafik 2" descr="Ein Bild, das Person, Handgelenk, Nagel, Finger enthält.&#10;&#10;Automatisch generierte Beschreibung">
            <a:extLst>
              <a:ext uri="{FF2B5EF4-FFF2-40B4-BE49-F238E27FC236}">
                <a16:creationId xmlns:a16="http://schemas.microsoft.com/office/drawing/2014/main" id="{526D9650-CCB0-D5C7-6F95-91023A87B4D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2700"/>
            <a:ext cx="12192000" cy="6832600"/>
          </a:xfrm>
          <a:prstGeom prst="rect">
            <a:avLst/>
          </a:prstGeom>
        </p:spPr>
      </p:pic>
      <p:sp>
        <p:nvSpPr>
          <p:cNvPr id="4" name="Rechteck 3">
            <a:extLst>
              <a:ext uri="{FF2B5EF4-FFF2-40B4-BE49-F238E27FC236}">
                <a16:creationId xmlns:a16="http://schemas.microsoft.com/office/drawing/2014/main" id="{E706BDF0-9230-D306-7F82-1367A446335D}"/>
              </a:ext>
            </a:extLst>
          </p:cNvPr>
          <p:cNvSpPr/>
          <p:nvPr/>
        </p:nvSpPr>
        <p:spPr>
          <a:xfrm>
            <a:off x="0" y="0"/>
            <a:ext cx="12192000" cy="6858000"/>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496" name="Google Shape;496;p51">
            <a:extLst>
              <a:ext uri="{FF2B5EF4-FFF2-40B4-BE49-F238E27FC236}">
                <a16:creationId xmlns:a16="http://schemas.microsoft.com/office/drawing/2014/main" id="{3C74F337-A915-12DE-24E9-30713B8BA6F7}"/>
              </a:ext>
            </a:extLst>
          </p:cNvPr>
          <p:cNvSpPr txBox="1"/>
          <p:nvPr/>
        </p:nvSpPr>
        <p:spPr>
          <a:xfrm>
            <a:off x="1001715" y="1832597"/>
            <a:ext cx="10312000" cy="3375283"/>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Allein “NEIN”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sagen</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ist</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schwer</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b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b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Zusammen</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“NOCH NICHT”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sagen</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ist</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54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einfach</a:t>
            </a:r>
            <a:r>
              <a:rPr lang="en-GB"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endParaRPr sz="54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2" name="Grafik 1">
            <a:extLst>
              <a:ext uri="{FF2B5EF4-FFF2-40B4-BE49-F238E27FC236}">
                <a16:creationId xmlns:a16="http://schemas.microsoft.com/office/drawing/2014/main" id="{EE44D013-C55B-8CBA-5907-8E69CF206A4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21463" y="358573"/>
            <a:ext cx="648817" cy="648817"/>
          </a:xfrm>
          <a:prstGeom prst="rect">
            <a:avLst/>
          </a:prstGeom>
        </p:spPr>
      </p:pic>
    </p:spTree>
    <p:extLst>
      <p:ext uri="{BB962C8B-B14F-4D97-AF65-F5344CB8AC3E}">
        <p14:creationId xmlns:p14="http://schemas.microsoft.com/office/powerpoint/2010/main" val="1647232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94">
          <a:extLst>
            <a:ext uri="{FF2B5EF4-FFF2-40B4-BE49-F238E27FC236}">
              <a16:creationId xmlns:a16="http://schemas.microsoft.com/office/drawing/2014/main" id="{AA4AD6D5-1FF4-75C8-D76F-637014F75CBB}"/>
            </a:ext>
          </a:extLst>
        </p:cNvPr>
        <p:cNvGrpSpPr/>
        <p:nvPr/>
      </p:nvGrpSpPr>
      <p:grpSpPr>
        <a:xfrm>
          <a:off x="0" y="0"/>
          <a:ext cx="0" cy="0"/>
          <a:chOff x="0" y="0"/>
          <a:chExt cx="0" cy="0"/>
        </a:xfrm>
      </p:grpSpPr>
      <p:pic>
        <p:nvPicPr>
          <p:cNvPr id="3" name="Grafik 2" descr="Ein Bild, das Person, Handgelenk, Nagel, Finger enthält.&#10;&#10;Automatisch generierte Beschreibung">
            <a:extLst>
              <a:ext uri="{FF2B5EF4-FFF2-40B4-BE49-F238E27FC236}">
                <a16:creationId xmlns:a16="http://schemas.microsoft.com/office/drawing/2014/main" id="{93E8E64E-9269-A30C-260C-343FA448CDE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2700"/>
            <a:ext cx="12192000" cy="6832600"/>
          </a:xfrm>
          <a:prstGeom prst="rect">
            <a:avLst/>
          </a:prstGeom>
        </p:spPr>
      </p:pic>
      <p:sp>
        <p:nvSpPr>
          <p:cNvPr id="4" name="Rechteck 3">
            <a:extLst>
              <a:ext uri="{FF2B5EF4-FFF2-40B4-BE49-F238E27FC236}">
                <a16:creationId xmlns:a16="http://schemas.microsoft.com/office/drawing/2014/main" id="{8CB58F3E-2A63-3AC4-4335-097053D1D2F3}"/>
              </a:ext>
            </a:extLst>
          </p:cNvPr>
          <p:cNvSpPr/>
          <p:nvPr/>
        </p:nvSpPr>
        <p:spPr>
          <a:xfrm>
            <a:off x="0" y="0"/>
            <a:ext cx="12192000" cy="6858000"/>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496" name="Google Shape;496;p51">
            <a:extLst>
              <a:ext uri="{FF2B5EF4-FFF2-40B4-BE49-F238E27FC236}">
                <a16:creationId xmlns:a16="http://schemas.microsoft.com/office/drawing/2014/main" id="{31D015FB-CA1A-EC36-5C0C-3780D374E63F}"/>
              </a:ext>
            </a:extLst>
          </p:cNvPr>
          <p:cNvSpPr txBox="1"/>
          <p:nvPr/>
        </p:nvSpPr>
        <p:spPr>
          <a:xfrm>
            <a:off x="1001715" y="1965287"/>
            <a:ext cx="10312000" cy="4113947"/>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Das “</a:t>
            </a:r>
            <a:r>
              <a:rPr lang="en-GB" sz="66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Eltern-Bündnis</a:t>
            </a: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b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6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Gemeinsam</a:t>
            </a:r>
            <a:b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 Smartphones </a:t>
            </a:r>
            <a:r>
              <a:rPr lang="en-GB" sz="66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verzögern</a:t>
            </a: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b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endParaRPr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6" name="Grafik 5">
            <a:extLst>
              <a:ext uri="{FF2B5EF4-FFF2-40B4-BE49-F238E27FC236}">
                <a16:creationId xmlns:a16="http://schemas.microsoft.com/office/drawing/2014/main" id="{F732D9E6-5D60-778C-48F8-2ADBC6274FC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21463" y="358573"/>
            <a:ext cx="648817" cy="648817"/>
          </a:xfrm>
          <a:prstGeom prst="rect">
            <a:avLst/>
          </a:prstGeom>
        </p:spPr>
      </p:pic>
    </p:spTree>
    <p:extLst>
      <p:ext uri="{BB962C8B-B14F-4D97-AF65-F5344CB8AC3E}">
        <p14:creationId xmlns:p14="http://schemas.microsoft.com/office/powerpoint/2010/main" val="133198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DAF0F2"/>
        </a:solidFill>
        <a:effectLst/>
      </p:bgPr>
    </p:bg>
    <p:spTree>
      <p:nvGrpSpPr>
        <p:cNvPr id="1" name="">
          <a:extLst>
            <a:ext uri="{FF2B5EF4-FFF2-40B4-BE49-F238E27FC236}">
              <a16:creationId xmlns:a16="http://schemas.microsoft.com/office/drawing/2014/main" id="{D9697C3D-AA91-3CE2-60AE-D0B275EBBBA0}"/>
            </a:ext>
          </a:extLst>
        </p:cNvPr>
        <p:cNvGrpSpPr/>
        <p:nvPr/>
      </p:nvGrpSpPr>
      <p:grpSpPr>
        <a:xfrm>
          <a:off x="0" y="0"/>
          <a:ext cx="0" cy="0"/>
          <a:chOff x="0" y="0"/>
          <a:chExt cx="0" cy="0"/>
        </a:xfrm>
      </p:grpSpPr>
      <p:sp>
        <p:nvSpPr>
          <p:cNvPr id="4" name="Google Shape;286;p32">
            <a:extLst>
              <a:ext uri="{FF2B5EF4-FFF2-40B4-BE49-F238E27FC236}">
                <a16:creationId xmlns:a16="http://schemas.microsoft.com/office/drawing/2014/main" id="{2952B2D8-122D-F6CB-9B97-F59002A32AF5}"/>
              </a:ext>
            </a:extLst>
          </p:cNvPr>
          <p:cNvSpPr/>
          <p:nvPr/>
        </p:nvSpPr>
        <p:spPr>
          <a:xfrm>
            <a:off x="1518457" y="372787"/>
            <a:ext cx="9149543" cy="1139324"/>
          </a:xfrm>
          <a:prstGeom prst="roundRect">
            <a:avLst>
              <a:gd name="adj" fmla="val 8663"/>
            </a:avLst>
          </a:prstGeom>
          <a:solidFill>
            <a:srgbClr val="00B0F0"/>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2" name="Google Shape;463;p49">
            <a:extLst>
              <a:ext uri="{FF2B5EF4-FFF2-40B4-BE49-F238E27FC236}">
                <a16:creationId xmlns:a16="http://schemas.microsoft.com/office/drawing/2014/main" id="{43207B6D-23F0-BBFF-8371-12775AEC2BB1}"/>
              </a:ext>
            </a:extLst>
          </p:cNvPr>
          <p:cNvSpPr txBox="1"/>
          <p:nvPr/>
        </p:nvSpPr>
        <p:spPr>
          <a:xfrm>
            <a:off x="500301" y="350428"/>
            <a:ext cx="11017134" cy="1184042"/>
          </a:xfrm>
          <a:prstGeom prst="rect">
            <a:avLst/>
          </a:prstGeom>
          <a:noFill/>
          <a:ln>
            <a:noFill/>
          </a:ln>
        </p:spPr>
        <p:txBody>
          <a:bodyPr spcFirstLastPara="1" wrap="square" lIns="25400" tIns="25400" rIns="25400" bIns="25400" anchor="ctr" anchorCtr="0">
            <a:spAutoFit/>
          </a:bodyPr>
          <a:lstStyle/>
          <a:p>
            <a:pPr algn="ct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 - VOLKSSCHULE</a:t>
            </a:r>
            <a:br>
              <a:rPr lang="en-GB" sz="3067" b="1" dirty="0">
                <a:solidFill>
                  <a:srgbClr val="00353F"/>
                </a:solidFill>
                <a:latin typeface="Quicksand" panose="02000303000000000000" pitchFamily="2" charset="0"/>
                <a:ea typeface="Montserrat ExtraBold"/>
                <a:cs typeface="Montserrat ExtraBold"/>
                <a:sym typeface="Montserrat ExtraBold"/>
              </a:rPr>
            </a:br>
            <a:r>
              <a:rPr lang="en-GB" sz="3067" b="1" dirty="0" err="1">
                <a:solidFill>
                  <a:srgbClr val="00353F"/>
                </a:solidFill>
                <a:latin typeface="Quicksand" panose="02000303000000000000" pitchFamily="2" charset="0"/>
                <a:ea typeface="Montserrat ExtraBold"/>
                <a:cs typeface="Montserrat ExtraBold"/>
                <a:sym typeface="Montserrat ExtraBold"/>
              </a:rPr>
              <a:t>Freiwillige</a:t>
            </a:r>
            <a:r>
              <a:rPr lang="en-GB" sz="3067" b="1" dirty="0">
                <a:solidFill>
                  <a:srgbClr val="00353F"/>
                </a:solidFill>
                <a:latin typeface="Quicksand" panose="02000303000000000000" pitchFamily="2" charset="0"/>
                <a:ea typeface="Montserrat ExtraBold"/>
                <a:cs typeface="Montserrat ExtraBold"/>
                <a:sym typeface="Montserrat ExtraBold"/>
              </a:rPr>
              <a:t> </a:t>
            </a:r>
            <a:r>
              <a:rPr lang="en-GB" sz="3067" b="1" dirty="0" err="1">
                <a:solidFill>
                  <a:srgbClr val="00353F"/>
                </a:solidFill>
                <a:latin typeface="Quicksand" panose="02000303000000000000" pitchFamily="2" charset="0"/>
                <a:ea typeface="Montserrat ExtraBold"/>
                <a:cs typeface="Montserrat ExtraBold"/>
                <a:sym typeface="Montserrat ExtraBold"/>
              </a:rPr>
              <a:t>Selbstverpflichtung</a:t>
            </a:r>
            <a:r>
              <a:rPr lang="en-GB" sz="3067" b="1" dirty="0">
                <a:solidFill>
                  <a:srgbClr val="00353F"/>
                </a:solidFill>
                <a:latin typeface="Quicksand" panose="02000303000000000000" pitchFamily="2" charset="0"/>
                <a:ea typeface="Montserrat ExtraBold"/>
                <a:cs typeface="Montserrat ExtraBold"/>
                <a:sym typeface="Montserrat ExtraBold"/>
              </a:rPr>
              <a:t> der </a:t>
            </a:r>
            <a:r>
              <a:rPr lang="en-GB" sz="3067" b="1" dirty="0" err="1">
                <a:solidFill>
                  <a:srgbClr val="00353F"/>
                </a:solidFill>
                <a:latin typeface="Quicksand" panose="02000303000000000000" pitchFamily="2" charset="0"/>
                <a:ea typeface="Montserrat ExtraBold"/>
                <a:cs typeface="Montserrat ExtraBold"/>
                <a:sym typeface="Montserrat ExtraBold"/>
              </a:rPr>
              <a:t>Eltern</a:t>
            </a:r>
            <a:r>
              <a:rPr lang="en-GB" sz="3067" b="1" dirty="0">
                <a:solidFill>
                  <a:srgbClr val="00353F"/>
                </a:solidFill>
                <a:latin typeface="Quicksand" panose="02000303000000000000" pitchFamily="2" charset="0"/>
                <a:ea typeface="Montserrat ExtraBold"/>
                <a:cs typeface="Montserrat ExtraBold"/>
                <a:sym typeface="Montserrat ExtraBold"/>
              </a:rPr>
              <a:t>!</a:t>
            </a:r>
            <a:endParaRPr lang="en-GB" sz="667" b="1" dirty="0">
              <a:latin typeface="Quicksand" panose="02000303000000000000" pitchFamily="2" charset="0"/>
              <a:ea typeface="Montserrat ExtraBold"/>
              <a:cs typeface="Montserrat ExtraBold"/>
              <a:sym typeface="Montserrat ExtraBold"/>
            </a:endParaRPr>
          </a:p>
        </p:txBody>
      </p:sp>
      <p:sp>
        <p:nvSpPr>
          <p:cNvPr id="5" name="Textfeld 4">
            <a:extLst>
              <a:ext uri="{FF2B5EF4-FFF2-40B4-BE49-F238E27FC236}">
                <a16:creationId xmlns:a16="http://schemas.microsoft.com/office/drawing/2014/main" id="{1429748F-668E-C524-C1B7-CA6FE5A549A8}"/>
              </a:ext>
            </a:extLst>
          </p:cNvPr>
          <p:cNvSpPr txBox="1"/>
          <p:nvPr/>
        </p:nvSpPr>
        <p:spPr>
          <a:xfrm>
            <a:off x="1638882" y="5565451"/>
            <a:ext cx="8739970" cy="564770"/>
          </a:xfrm>
          <a:prstGeom prst="rect">
            <a:avLst/>
          </a:prstGeom>
          <a:noFill/>
        </p:spPr>
        <p:txBody>
          <a:bodyPr wrap="square">
            <a:spAutoFit/>
          </a:bodyPr>
          <a:lstStyle/>
          <a:p>
            <a:r>
              <a:rPr lang="de-DE" sz="3070" b="1" dirty="0">
                <a:solidFill>
                  <a:srgbClr val="00353F"/>
                </a:solidFill>
                <a:latin typeface="Quicksand" panose="02000303000000000000" pitchFamily="2" charset="0"/>
                <a:ea typeface="Lato Medium" panose="020F0502020204030203" pitchFamily="34" charset="0"/>
                <a:cs typeface="Lato Medium" panose="020F0502020204030203" pitchFamily="34" charset="0"/>
                <a:sym typeface="Epilogue"/>
              </a:rPr>
              <a:t>GEMEINSAM GEGEN DEN GRUPPENDRUCK!</a:t>
            </a:r>
            <a:endParaRPr lang="de-AT" sz="3070" dirty="0">
              <a:latin typeface="Quicksand" panose="02000303000000000000" pitchFamily="2" charset="0"/>
            </a:endParaRPr>
          </a:p>
        </p:txBody>
      </p:sp>
      <p:pic>
        <p:nvPicPr>
          <p:cNvPr id="13" name="Grafik 12" descr="Ein Bild, das Cartoon, Darstellung, Entwurf, Animation enthält.&#10;&#10;KI-generierte Inhalte können fehlerhaft sein.">
            <a:extLst>
              <a:ext uri="{FF2B5EF4-FFF2-40B4-BE49-F238E27FC236}">
                <a16:creationId xmlns:a16="http://schemas.microsoft.com/office/drawing/2014/main" id="{60AB10DA-C8F3-A57A-5B8A-A6A81ECFE86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60336" y="2318871"/>
            <a:ext cx="9697063" cy="3367600"/>
          </a:xfrm>
          <a:prstGeom prst="rect">
            <a:avLst/>
          </a:prstGeom>
        </p:spPr>
      </p:pic>
    </p:spTree>
    <p:extLst>
      <p:ext uri="{BB962C8B-B14F-4D97-AF65-F5344CB8AC3E}">
        <p14:creationId xmlns:p14="http://schemas.microsoft.com/office/powerpoint/2010/main" val="3962006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DAF0F2"/>
        </a:solidFill>
        <a:effectLst/>
      </p:bgPr>
    </p:bg>
    <p:spTree>
      <p:nvGrpSpPr>
        <p:cNvPr id="1" name="">
          <a:extLst>
            <a:ext uri="{FF2B5EF4-FFF2-40B4-BE49-F238E27FC236}">
              <a16:creationId xmlns:a16="http://schemas.microsoft.com/office/drawing/2014/main" id="{6DFA4F5F-8AA7-92A0-CDA7-21E29420887E}"/>
            </a:ext>
          </a:extLst>
        </p:cNvPr>
        <p:cNvGrpSpPr/>
        <p:nvPr/>
      </p:nvGrpSpPr>
      <p:grpSpPr>
        <a:xfrm>
          <a:off x="0" y="0"/>
          <a:ext cx="0" cy="0"/>
          <a:chOff x="0" y="0"/>
          <a:chExt cx="0" cy="0"/>
        </a:xfrm>
      </p:grpSpPr>
      <p:sp>
        <p:nvSpPr>
          <p:cNvPr id="11" name="Google Shape;286;p32">
            <a:extLst>
              <a:ext uri="{FF2B5EF4-FFF2-40B4-BE49-F238E27FC236}">
                <a16:creationId xmlns:a16="http://schemas.microsoft.com/office/drawing/2014/main" id="{B66F47D2-9262-A6AE-F5B3-670C73652B1C}"/>
              </a:ext>
            </a:extLst>
          </p:cNvPr>
          <p:cNvSpPr/>
          <p:nvPr/>
        </p:nvSpPr>
        <p:spPr>
          <a:xfrm>
            <a:off x="1518457" y="372787"/>
            <a:ext cx="9149543" cy="1139324"/>
          </a:xfrm>
          <a:prstGeom prst="roundRect">
            <a:avLst>
              <a:gd name="adj" fmla="val 8663"/>
            </a:avLst>
          </a:prstGeom>
          <a:solidFill>
            <a:srgbClr val="00B0F0"/>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13" name="Google Shape;463;p49">
            <a:extLst>
              <a:ext uri="{FF2B5EF4-FFF2-40B4-BE49-F238E27FC236}">
                <a16:creationId xmlns:a16="http://schemas.microsoft.com/office/drawing/2014/main" id="{58CB7391-2FAE-8B8C-5F8E-683524C6C796}"/>
              </a:ext>
            </a:extLst>
          </p:cNvPr>
          <p:cNvSpPr txBox="1"/>
          <p:nvPr/>
        </p:nvSpPr>
        <p:spPr>
          <a:xfrm>
            <a:off x="500301" y="350428"/>
            <a:ext cx="11017134" cy="1184042"/>
          </a:xfrm>
          <a:prstGeom prst="rect">
            <a:avLst/>
          </a:prstGeom>
          <a:noFill/>
          <a:ln>
            <a:noFill/>
          </a:ln>
        </p:spPr>
        <p:txBody>
          <a:bodyPr spcFirstLastPara="1" wrap="square" lIns="25400" tIns="25400" rIns="25400" bIns="25400" anchor="ctr" anchorCtr="0">
            <a:spAutoFit/>
          </a:bodyPr>
          <a:lstStyle/>
          <a:p>
            <a:pPr algn="ct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 - VOLKSSCHULE</a:t>
            </a:r>
            <a:br>
              <a:rPr lang="en-GB" sz="3067" b="1" dirty="0">
                <a:solidFill>
                  <a:srgbClr val="00353F"/>
                </a:solidFill>
                <a:latin typeface="Quicksand" panose="02000303000000000000" pitchFamily="2" charset="0"/>
                <a:ea typeface="Montserrat ExtraBold"/>
                <a:cs typeface="Montserrat ExtraBold"/>
                <a:sym typeface="Montserrat ExtraBold"/>
              </a:rPr>
            </a:br>
            <a:r>
              <a:rPr lang="en-GB" sz="3067" b="1" dirty="0" err="1">
                <a:solidFill>
                  <a:srgbClr val="00353F"/>
                </a:solidFill>
                <a:latin typeface="Quicksand" panose="02000303000000000000" pitchFamily="2" charset="0"/>
                <a:ea typeface="Montserrat ExtraBold"/>
                <a:cs typeface="Montserrat ExtraBold"/>
                <a:sym typeface="Montserrat ExtraBold"/>
              </a:rPr>
              <a:t>Freiwillige</a:t>
            </a:r>
            <a:r>
              <a:rPr lang="en-GB" sz="3067" b="1" dirty="0">
                <a:solidFill>
                  <a:srgbClr val="00353F"/>
                </a:solidFill>
                <a:latin typeface="Quicksand" panose="02000303000000000000" pitchFamily="2" charset="0"/>
                <a:ea typeface="Montserrat ExtraBold"/>
                <a:cs typeface="Montserrat ExtraBold"/>
                <a:sym typeface="Montserrat ExtraBold"/>
              </a:rPr>
              <a:t> </a:t>
            </a:r>
            <a:r>
              <a:rPr lang="en-GB" sz="3067" b="1" dirty="0" err="1">
                <a:solidFill>
                  <a:srgbClr val="00353F"/>
                </a:solidFill>
                <a:latin typeface="Quicksand" panose="02000303000000000000" pitchFamily="2" charset="0"/>
                <a:ea typeface="Montserrat ExtraBold"/>
                <a:cs typeface="Montserrat ExtraBold"/>
                <a:sym typeface="Montserrat ExtraBold"/>
              </a:rPr>
              <a:t>Selbstverpflichtung</a:t>
            </a:r>
            <a:r>
              <a:rPr lang="en-GB" sz="3067" b="1" dirty="0">
                <a:solidFill>
                  <a:srgbClr val="00353F"/>
                </a:solidFill>
                <a:latin typeface="Quicksand" panose="02000303000000000000" pitchFamily="2" charset="0"/>
                <a:ea typeface="Montserrat ExtraBold"/>
                <a:cs typeface="Montserrat ExtraBold"/>
                <a:sym typeface="Montserrat ExtraBold"/>
              </a:rPr>
              <a:t> der </a:t>
            </a:r>
            <a:r>
              <a:rPr lang="en-GB" sz="3067" b="1" dirty="0" err="1">
                <a:solidFill>
                  <a:srgbClr val="00353F"/>
                </a:solidFill>
                <a:latin typeface="Quicksand" panose="02000303000000000000" pitchFamily="2" charset="0"/>
                <a:ea typeface="Montserrat ExtraBold"/>
                <a:cs typeface="Montserrat ExtraBold"/>
                <a:sym typeface="Montserrat ExtraBold"/>
              </a:rPr>
              <a:t>Eltern</a:t>
            </a:r>
            <a:r>
              <a:rPr lang="en-GB" sz="3067" b="1" dirty="0">
                <a:solidFill>
                  <a:srgbClr val="00353F"/>
                </a:solidFill>
                <a:latin typeface="Quicksand" panose="02000303000000000000" pitchFamily="2" charset="0"/>
                <a:ea typeface="Montserrat ExtraBold"/>
                <a:cs typeface="Montserrat ExtraBold"/>
                <a:sym typeface="Montserrat ExtraBold"/>
              </a:rPr>
              <a:t>!</a:t>
            </a:r>
            <a:endParaRPr lang="en-GB" sz="667" b="1" dirty="0">
              <a:latin typeface="Quicksand" panose="02000303000000000000" pitchFamily="2" charset="0"/>
              <a:ea typeface="Montserrat ExtraBold"/>
              <a:cs typeface="Montserrat ExtraBold"/>
              <a:sym typeface="Montserrat ExtraBold"/>
            </a:endParaRPr>
          </a:p>
        </p:txBody>
      </p:sp>
      <p:sp>
        <p:nvSpPr>
          <p:cNvPr id="2" name="Google Shape;463;p49">
            <a:extLst>
              <a:ext uri="{FF2B5EF4-FFF2-40B4-BE49-F238E27FC236}">
                <a16:creationId xmlns:a16="http://schemas.microsoft.com/office/drawing/2014/main" id="{D6C6DF7A-969E-B492-17CC-FB85512A63AB}"/>
              </a:ext>
            </a:extLst>
          </p:cNvPr>
          <p:cNvSpPr txBox="1"/>
          <p:nvPr/>
        </p:nvSpPr>
        <p:spPr>
          <a:xfrm>
            <a:off x="866803" y="1596480"/>
            <a:ext cx="11863295"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Für “</a:t>
            </a:r>
            <a:r>
              <a:rPr lang="en-GB" sz="3067" b="1" dirty="0" err="1">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kein</a:t>
            </a:r>
            <a:r>
              <a:rPr lang="en-GB" sz="3067" b="1" dirty="0">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 </a:t>
            </a:r>
            <a:r>
              <a:rPr lang="en-GB" sz="3067" b="1" dirty="0" err="1">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eigenes</a:t>
            </a:r>
            <a:r>
              <a:rPr lang="en-GB" sz="3067" b="1" dirty="0">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 Smartphone </a:t>
            </a:r>
            <a:r>
              <a:rPr lang="en-GB" sz="3067" b="1" dirty="0" err="1">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während</a:t>
            </a:r>
            <a:r>
              <a:rPr lang="en-GB" sz="3067" b="1" dirty="0">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 der </a:t>
            </a:r>
            <a:r>
              <a:rPr lang="en-GB" sz="3067" b="1" dirty="0" err="1">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Volksschuljahre</a:t>
            </a:r>
            <a:r>
              <a:rPr lang="en-GB" sz="3067" b="1" dirty="0">
                <a:solidFill>
                  <a:srgbClr val="00353F"/>
                </a:solidFill>
                <a:latin typeface="Lato" panose="020F0502020204030203" pitchFamily="34" charset="0"/>
                <a:ea typeface="Lato" panose="020F0502020204030203" pitchFamily="34" charset="0"/>
                <a:cs typeface="Lato" panose="020F0502020204030203" pitchFamily="34" charset="0"/>
                <a:sym typeface="Montserrat ExtraBold"/>
              </a:rPr>
              <a:t>”</a:t>
            </a:r>
            <a:endParaRPr lang="en-GB" sz="667" b="1" dirty="0">
              <a:latin typeface="Lato" panose="020F0502020204030203" pitchFamily="34" charset="0"/>
              <a:ea typeface="Lato" panose="020F0502020204030203" pitchFamily="34" charset="0"/>
              <a:cs typeface="Lato" panose="020F0502020204030203" pitchFamily="34" charset="0"/>
              <a:sym typeface="Montserrat ExtraBold"/>
            </a:endParaRPr>
          </a:p>
        </p:txBody>
      </p:sp>
      <p:sp>
        <p:nvSpPr>
          <p:cNvPr id="9" name="Google Shape;468;p49">
            <a:extLst>
              <a:ext uri="{FF2B5EF4-FFF2-40B4-BE49-F238E27FC236}">
                <a16:creationId xmlns:a16="http://schemas.microsoft.com/office/drawing/2014/main" id="{61B1C1BD-419F-0A6E-8C2D-8E834D43B590}"/>
              </a:ext>
            </a:extLst>
          </p:cNvPr>
          <p:cNvSpPr txBox="1"/>
          <p:nvPr/>
        </p:nvSpPr>
        <p:spPr>
          <a:xfrm>
            <a:off x="6185646" y="2703311"/>
            <a:ext cx="5898778" cy="3944670"/>
          </a:xfrm>
          <a:prstGeom prst="rect">
            <a:avLst/>
          </a:prstGeom>
          <a:noFill/>
          <a:ln>
            <a:noFill/>
          </a:ln>
        </p:spPr>
        <p:txBody>
          <a:bodyPr spcFirstLastPara="1" wrap="square" lIns="25400" tIns="25400" rIns="25400" bIns="25400" anchor="ctr" anchorCtr="0">
            <a:spAutoFit/>
          </a:bodyPr>
          <a:lstStyle/>
          <a:p>
            <a:pPr>
              <a:lnSpc>
                <a:spcPct val="115000"/>
              </a:lnSpc>
              <a:buClr>
                <a:schemeClr val="dk1"/>
              </a:buClr>
              <a:buSzPts val="1100"/>
            </a:pP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&gt; </a:t>
            </a:r>
            <a:r>
              <a:rPr lang="de-DE" sz="2000" b="1" dirty="0">
                <a:solidFill>
                  <a:srgbClr val="00B0F0"/>
                </a:solidFill>
                <a:latin typeface="Lato Medium" panose="020F0502020204030203" pitchFamily="34" charset="0"/>
                <a:ea typeface="Lato Medium" panose="020F0502020204030203" pitchFamily="34" charset="0"/>
                <a:cs typeface="Lato Medium" panose="020F0502020204030203" pitchFamily="34" charset="0"/>
                <a:sym typeface="Epilogue"/>
              </a:rPr>
              <a:t>Eltern einigen sich kollektiv auf „Kein eigenes      </a:t>
            </a:r>
          </a:p>
          <a:p>
            <a:pPr>
              <a:lnSpc>
                <a:spcPct val="115000"/>
              </a:lnSpc>
              <a:buClr>
                <a:schemeClr val="dk1"/>
              </a:buClr>
              <a:buSzPts val="1100"/>
            </a:pPr>
            <a:r>
              <a:rPr lang="de-DE" sz="2000" b="1" dirty="0">
                <a:solidFill>
                  <a:srgbClr val="00B0F0"/>
                </a:solidFill>
                <a:latin typeface="Lato Medium" panose="020F0502020204030203" pitchFamily="34" charset="0"/>
                <a:ea typeface="Lato Medium" panose="020F0502020204030203" pitchFamily="34" charset="0"/>
                <a:cs typeface="Lato Medium" panose="020F0502020204030203" pitchFamily="34" charset="0"/>
                <a:sym typeface="Epilogue"/>
              </a:rPr>
              <a:t>   Smartphone“ für ihr Kind </a:t>
            </a:r>
            <a:br>
              <a:rPr lang="de-DE" sz="2000" b="1" dirty="0">
                <a:solidFill>
                  <a:srgbClr val="00B0F0"/>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b="1" dirty="0">
                <a:solidFill>
                  <a:srgbClr val="00B0F0"/>
                </a:solidFill>
                <a:latin typeface="Lato Medium" panose="020F0502020204030203" pitchFamily="34" charset="0"/>
                <a:ea typeface="Lato Medium" panose="020F0502020204030203" pitchFamily="34" charset="0"/>
                <a:cs typeface="Lato Medium" panose="020F0502020204030203" pitchFamily="34" charset="0"/>
                <a:sym typeface="Epilogue"/>
              </a:rPr>
              <a:t>   </a:t>
            </a: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(mindestens für die Volksschulzeit)</a:t>
            </a:r>
            <a:b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br>
            <a:b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&gt; Das Eltern-Bündnis ist kein Verbot, sondern eine Chance, den Gruppenzwang zu senken</a:t>
            </a:r>
            <a:b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br>
            <a:b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&gt; Kinder erhalten einen Schutzraum von</a:t>
            </a:r>
          </a:p>
          <a:p>
            <a:pPr>
              <a:lnSpc>
                <a:spcPct val="115000"/>
              </a:lnSpc>
              <a:buClr>
                <a:schemeClr val="dk1"/>
              </a:buClr>
              <a:buSzPts val="1100"/>
            </a:pP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   mindestens 4 Jahren, für ihre gesunde </a:t>
            </a:r>
          </a:p>
          <a:p>
            <a:pPr>
              <a:lnSpc>
                <a:spcPct val="115000"/>
              </a:lnSpc>
              <a:buClr>
                <a:schemeClr val="dk1"/>
              </a:buClr>
              <a:buSzPts val="1100"/>
            </a:pPr>
            <a: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t>   Entwicklung!</a:t>
            </a:r>
            <a:br>
              <a:rPr lang="de-DE"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rPr>
            </a:br>
            <a:endParaRPr sz="2000" dirty="0">
              <a:solidFill>
                <a:schemeClr val="tx1">
                  <a:lumMod val="85000"/>
                  <a:lumOff val="15000"/>
                </a:schemeClr>
              </a:solidFill>
              <a:latin typeface="Lato Medium" panose="020F0502020204030203" pitchFamily="34" charset="0"/>
              <a:ea typeface="Lato Medium" panose="020F0502020204030203" pitchFamily="34" charset="0"/>
              <a:cs typeface="Lato Medium" panose="020F0502020204030203" pitchFamily="34" charset="0"/>
              <a:sym typeface="Epilogue"/>
            </a:endParaRPr>
          </a:p>
        </p:txBody>
      </p:sp>
      <p:pic>
        <p:nvPicPr>
          <p:cNvPr id="4" name="Grafik 3">
            <a:extLst>
              <a:ext uri="{FF2B5EF4-FFF2-40B4-BE49-F238E27FC236}">
                <a16:creationId xmlns:a16="http://schemas.microsoft.com/office/drawing/2014/main" id="{E24D7B4B-038B-BA8F-3B89-60EFBF03280B}"/>
              </a:ext>
            </a:extLst>
          </p:cNvPr>
          <p:cNvPicPr>
            <a:picLocks noChangeAspect="1"/>
          </p:cNvPicPr>
          <p:nvPr/>
        </p:nvPicPr>
        <p:blipFill>
          <a:blip r:embed="rId3"/>
          <a:stretch>
            <a:fillRect/>
          </a:stretch>
        </p:blipFill>
        <p:spPr>
          <a:xfrm>
            <a:off x="1057304" y="2276160"/>
            <a:ext cx="4832312" cy="5524747"/>
          </a:xfrm>
          <a:prstGeom prst="rect">
            <a:avLst/>
          </a:prstGeom>
        </p:spPr>
      </p:pic>
    </p:spTree>
    <p:extLst>
      <p:ext uri="{BB962C8B-B14F-4D97-AF65-F5344CB8AC3E}">
        <p14:creationId xmlns:p14="http://schemas.microsoft.com/office/powerpoint/2010/main" val="360536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DAF0F2"/>
        </a:solidFill>
        <a:effectLst/>
      </p:bgPr>
    </p:bg>
    <p:spTree>
      <p:nvGrpSpPr>
        <p:cNvPr id="1" name="">
          <a:extLst>
            <a:ext uri="{FF2B5EF4-FFF2-40B4-BE49-F238E27FC236}">
              <a16:creationId xmlns:a16="http://schemas.microsoft.com/office/drawing/2014/main" id="{0B386413-FD50-E077-90CA-6646408B61CF}"/>
            </a:ext>
          </a:extLst>
        </p:cNvPr>
        <p:cNvGrpSpPr/>
        <p:nvPr/>
      </p:nvGrpSpPr>
      <p:grpSpPr>
        <a:xfrm>
          <a:off x="0" y="0"/>
          <a:ext cx="0" cy="0"/>
          <a:chOff x="0" y="0"/>
          <a:chExt cx="0" cy="0"/>
        </a:xfrm>
      </p:grpSpPr>
      <p:pic>
        <p:nvPicPr>
          <p:cNvPr id="7" name="Grafik 6">
            <a:extLst>
              <a:ext uri="{FF2B5EF4-FFF2-40B4-BE49-F238E27FC236}">
                <a16:creationId xmlns:a16="http://schemas.microsoft.com/office/drawing/2014/main" id="{43FE6495-74EB-D1B2-F11C-78CD7F4A3B5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3" name="Rechteck: abgerundete Ecken 2">
            <a:extLst>
              <a:ext uri="{FF2B5EF4-FFF2-40B4-BE49-F238E27FC236}">
                <a16:creationId xmlns:a16="http://schemas.microsoft.com/office/drawing/2014/main" id="{08E39FE9-E0D1-57D9-5860-D172664EE275}"/>
              </a:ext>
            </a:extLst>
          </p:cNvPr>
          <p:cNvSpPr/>
          <p:nvPr/>
        </p:nvSpPr>
        <p:spPr>
          <a:xfrm>
            <a:off x="824709" y="2084671"/>
            <a:ext cx="5139809" cy="2077169"/>
          </a:xfrm>
          <a:prstGeom prst="round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500" b="1" dirty="0">
                <a:solidFill>
                  <a:srgbClr val="11363F"/>
                </a:solidFill>
              </a:rPr>
              <a:t>Weniger </a:t>
            </a:r>
            <a:r>
              <a:rPr lang="de-AT" sz="2400" b="1" dirty="0">
                <a:solidFill>
                  <a:srgbClr val="11363F"/>
                </a:solidFill>
              </a:rPr>
              <a:t>sozialer</a:t>
            </a:r>
            <a:r>
              <a:rPr lang="de-AT" sz="2500" b="1" dirty="0">
                <a:solidFill>
                  <a:srgbClr val="11363F"/>
                </a:solidFill>
              </a:rPr>
              <a:t> Druck</a:t>
            </a:r>
            <a:endParaRPr lang="de-AT" sz="2500" dirty="0">
              <a:solidFill>
                <a:srgbClr val="11363F"/>
              </a:solidFill>
            </a:endParaRPr>
          </a:p>
        </p:txBody>
      </p:sp>
      <p:sp>
        <p:nvSpPr>
          <p:cNvPr id="6" name="Rechteck: abgerundete Ecken 5">
            <a:extLst>
              <a:ext uri="{FF2B5EF4-FFF2-40B4-BE49-F238E27FC236}">
                <a16:creationId xmlns:a16="http://schemas.microsoft.com/office/drawing/2014/main" id="{087E82B2-2E89-DB50-8736-689F081452D8}"/>
              </a:ext>
            </a:extLst>
          </p:cNvPr>
          <p:cNvSpPr/>
          <p:nvPr/>
        </p:nvSpPr>
        <p:spPr>
          <a:xfrm>
            <a:off x="6230430" y="2084672"/>
            <a:ext cx="5139809" cy="2077169"/>
          </a:xfrm>
          <a:prstGeom prst="round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Höhere Frustrationstoleranz </a:t>
            </a:r>
          </a:p>
          <a:p>
            <a:pPr algn="ctr"/>
            <a:r>
              <a:rPr lang="de-AT" sz="2400" b="1" dirty="0">
                <a:solidFill>
                  <a:srgbClr val="11363F"/>
                </a:solidFill>
              </a:rPr>
              <a:t>&amp; längere Aufmerksamkeitsspanne</a:t>
            </a:r>
            <a:endParaRPr lang="de-AT" sz="2400" dirty="0">
              <a:solidFill>
                <a:srgbClr val="11363F"/>
              </a:solidFill>
            </a:endParaRPr>
          </a:p>
        </p:txBody>
      </p:sp>
      <p:sp>
        <p:nvSpPr>
          <p:cNvPr id="10" name="Rechteck: abgerundete Ecken 9">
            <a:extLst>
              <a:ext uri="{FF2B5EF4-FFF2-40B4-BE49-F238E27FC236}">
                <a16:creationId xmlns:a16="http://schemas.microsoft.com/office/drawing/2014/main" id="{DAF589BE-D9DC-1242-EA37-717CBE80644D}"/>
              </a:ext>
            </a:extLst>
          </p:cNvPr>
          <p:cNvSpPr/>
          <p:nvPr/>
        </p:nvSpPr>
        <p:spPr>
          <a:xfrm>
            <a:off x="824709" y="4440517"/>
            <a:ext cx="5139809" cy="2077169"/>
          </a:xfrm>
          <a:prstGeom prst="round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Kinder gewinnen wertvollen Freiraum – für Langeweile, Kreativität, echte Erlebnisse</a:t>
            </a:r>
            <a:endParaRPr lang="de-AT" sz="2400" dirty="0">
              <a:solidFill>
                <a:srgbClr val="11363F"/>
              </a:solidFill>
            </a:endParaRPr>
          </a:p>
        </p:txBody>
      </p:sp>
      <p:sp>
        <p:nvSpPr>
          <p:cNvPr id="11" name="Rechteck: abgerundete Ecken 10">
            <a:extLst>
              <a:ext uri="{FF2B5EF4-FFF2-40B4-BE49-F238E27FC236}">
                <a16:creationId xmlns:a16="http://schemas.microsoft.com/office/drawing/2014/main" id="{0E2031AF-A5E7-5A1A-9A0B-4126C294E966}"/>
              </a:ext>
            </a:extLst>
          </p:cNvPr>
          <p:cNvSpPr/>
          <p:nvPr/>
        </p:nvSpPr>
        <p:spPr>
          <a:xfrm>
            <a:off x="6230430" y="4437183"/>
            <a:ext cx="5139809" cy="2077169"/>
          </a:xfrm>
          <a:prstGeom prst="roundRec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Klare Orientierung für Kinder:</a:t>
            </a:r>
            <a:br>
              <a:rPr lang="de-AT" sz="2400" b="1" dirty="0">
                <a:solidFill>
                  <a:srgbClr val="11363F"/>
                </a:solidFill>
              </a:rPr>
            </a:br>
            <a:r>
              <a:rPr lang="de-AT" sz="2400" b="1" dirty="0">
                <a:solidFill>
                  <a:srgbClr val="11363F"/>
                </a:solidFill>
              </a:rPr>
              <a:t>„Ein Smartphone ist noch nichts für Dich“</a:t>
            </a:r>
            <a:endParaRPr lang="de-AT" sz="2400" dirty="0">
              <a:solidFill>
                <a:srgbClr val="11363F"/>
              </a:solidFill>
            </a:endParaRPr>
          </a:p>
        </p:txBody>
      </p:sp>
      <p:sp>
        <p:nvSpPr>
          <p:cNvPr id="14" name="Google Shape;286;p32">
            <a:extLst>
              <a:ext uri="{FF2B5EF4-FFF2-40B4-BE49-F238E27FC236}">
                <a16:creationId xmlns:a16="http://schemas.microsoft.com/office/drawing/2014/main" id="{F174A31C-690F-F940-0CD7-B6816BDEFA3C}"/>
              </a:ext>
            </a:extLst>
          </p:cNvPr>
          <p:cNvSpPr/>
          <p:nvPr/>
        </p:nvSpPr>
        <p:spPr>
          <a:xfrm>
            <a:off x="1149118" y="1111624"/>
            <a:ext cx="10002976" cy="718123"/>
          </a:xfrm>
          <a:prstGeom prst="roundRect">
            <a:avLst>
              <a:gd name="adj" fmla="val 8663"/>
            </a:avLst>
          </a:prstGeom>
          <a:solidFill>
            <a:srgbClr val="00B0F0"/>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sp>
        <p:nvSpPr>
          <p:cNvPr id="15" name="Google Shape;463;p49">
            <a:extLst>
              <a:ext uri="{FF2B5EF4-FFF2-40B4-BE49-F238E27FC236}">
                <a16:creationId xmlns:a16="http://schemas.microsoft.com/office/drawing/2014/main" id="{58287305-5736-E6FB-16E8-E60C89EBA5A9}"/>
              </a:ext>
            </a:extLst>
          </p:cNvPr>
          <p:cNvSpPr txBox="1"/>
          <p:nvPr/>
        </p:nvSpPr>
        <p:spPr>
          <a:xfrm>
            <a:off x="1459234" y="433998"/>
            <a:ext cx="9352202"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a:t>
            </a:r>
            <a:endParaRPr sz="667" b="1" dirty="0">
              <a:latin typeface="Quicksand" panose="02000303000000000000" pitchFamily="2" charset="0"/>
              <a:ea typeface="Montserrat ExtraBold"/>
              <a:cs typeface="Montserrat ExtraBold"/>
              <a:sym typeface="Montserrat ExtraBold"/>
            </a:endParaRPr>
          </a:p>
        </p:txBody>
      </p:sp>
      <p:sp>
        <p:nvSpPr>
          <p:cNvPr id="16" name="Textfeld 15">
            <a:extLst>
              <a:ext uri="{FF2B5EF4-FFF2-40B4-BE49-F238E27FC236}">
                <a16:creationId xmlns:a16="http://schemas.microsoft.com/office/drawing/2014/main" id="{1C07E56D-01F2-EF79-6CB7-7F463E90558D}"/>
              </a:ext>
            </a:extLst>
          </p:cNvPr>
          <p:cNvSpPr txBox="1"/>
          <p:nvPr/>
        </p:nvSpPr>
        <p:spPr>
          <a:xfrm>
            <a:off x="3218322" y="1203693"/>
            <a:ext cx="6843059" cy="553998"/>
          </a:xfrm>
          <a:prstGeom prst="rect">
            <a:avLst/>
          </a:prstGeom>
          <a:noFill/>
        </p:spPr>
        <p:txBody>
          <a:bodyPr wrap="square">
            <a:spAutoFit/>
          </a:bodyPr>
          <a:lstStyle/>
          <a:p>
            <a:r>
              <a:rPr lang="en-GB" sz="2800" b="1" dirty="0">
                <a:solidFill>
                  <a:srgbClr val="00353F"/>
                </a:solidFill>
                <a:latin typeface="Quicksand" panose="02000303000000000000" pitchFamily="2" charset="0"/>
                <a:ea typeface="Montserrat ExtraBold"/>
                <a:cs typeface="Montserrat ExtraBold"/>
                <a:sym typeface="Montserrat ExtraBold"/>
              </a:rPr>
              <a:t>DIE VORTEILE </a:t>
            </a:r>
            <a:r>
              <a:rPr lang="de-DE" sz="3000" b="1" dirty="0">
                <a:solidFill>
                  <a:srgbClr val="00353F"/>
                </a:solidFill>
                <a:latin typeface="Quicksand" panose="02000303000000000000" pitchFamily="2" charset="0"/>
                <a:ea typeface="Lato Medium" panose="020F0502020204030203" pitchFamily="34" charset="0"/>
                <a:cs typeface="Lato Medium" panose="020F0502020204030203" pitchFamily="34" charset="0"/>
                <a:sym typeface="Epilogue"/>
              </a:rPr>
              <a:t>FÜR EURE KINDER</a:t>
            </a:r>
            <a:endParaRPr lang="de-AT" sz="3000" dirty="0"/>
          </a:p>
        </p:txBody>
      </p:sp>
    </p:spTree>
    <p:extLst>
      <p:ext uri="{BB962C8B-B14F-4D97-AF65-F5344CB8AC3E}">
        <p14:creationId xmlns:p14="http://schemas.microsoft.com/office/powerpoint/2010/main" val="4280373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DAF0F2"/>
        </a:solidFill>
        <a:effectLst/>
      </p:bgPr>
    </p:bg>
    <p:spTree>
      <p:nvGrpSpPr>
        <p:cNvPr id="1" name="">
          <a:extLst>
            <a:ext uri="{FF2B5EF4-FFF2-40B4-BE49-F238E27FC236}">
              <a16:creationId xmlns:a16="http://schemas.microsoft.com/office/drawing/2014/main" id="{1B86EDF2-170D-87C3-A867-46AA681362DB}"/>
            </a:ext>
          </a:extLst>
        </p:cNvPr>
        <p:cNvGrpSpPr/>
        <p:nvPr/>
      </p:nvGrpSpPr>
      <p:grpSpPr>
        <a:xfrm>
          <a:off x="0" y="0"/>
          <a:ext cx="0" cy="0"/>
          <a:chOff x="0" y="0"/>
          <a:chExt cx="0" cy="0"/>
        </a:xfrm>
      </p:grpSpPr>
      <p:sp>
        <p:nvSpPr>
          <p:cNvPr id="4" name="Google Shape;286;p32">
            <a:extLst>
              <a:ext uri="{FF2B5EF4-FFF2-40B4-BE49-F238E27FC236}">
                <a16:creationId xmlns:a16="http://schemas.microsoft.com/office/drawing/2014/main" id="{0F0A796B-BC5D-3462-9794-8AC70F6C143F}"/>
              </a:ext>
            </a:extLst>
          </p:cNvPr>
          <p:cNvSpPr/>
          <p:nvPr/>
        </p:nvSpPr>
        <p:spPr>
          <a:xfrm>
            <a:off x="1149118" y="1111624"/>
            <a:ext cx="9955163" cy="718123"/>
          </a:xfrm>
          <a:prstGeom prst="roundRect">
            <a:avLst>
              <a:gd name="adj" fmla="val 8663"/>
            </a:avLst>
          </a:prstGeom>
          <a:solidFill>
            <a:srgbClr val="00B0F0"/>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pic>
        <p:nvPicPr>
          <p:cNvPr id="7" name="Grafik 6">
            <a:extLst>
              <a:ext uri="{FF2B5EF4-FFF2-40B4-BE49-F238E27FC236}">
                <a16:creationId xmlns:a16="http://schemas.microsoft.com/office/drawing/2014/main" id="{A6276EE6-F0D6-F60D-AF14-EC5C8E8E70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74E523F5-8237-D882-EE80-E594BDEDE604}"/>
              </a:ext>
            </a:extLst>
          </p:cNvPr>
          <p:cNvSpPr txBox="1"/>
          <p:nvPr/>
        </p:nvSpPr>
        <p:spPr>
          <a:xfrm>
            <a:off x="1459234" y="433998"/>
            <a:ext cx="9352202"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a:t>
            </a:r>
            <a:endParaRPr sz="667" b="1" dirty="0">
              <a:latin typeface="Quicksand" panose="02000303000000000000" pitchFamily="2" charset="0"/>
              <a:ea typeface="Montserrat ExtraBold"/>
              <a:cs typeface="Montserrat ExtraBold"/>
              <a:sym typeface="Montserrat ExtraBold"/>
            </a:endParaRPr>
          </a:p>
        </p:txBody>
      </p:sp>
      <p:sp>
        <p:nvSpPr>
          <p:cNvPr id="3" name="Rechteck: abgerundete Ecken 2">
            <a:extLst>
              <a:ext uri="{FF2B5EF4-FFF2-40B4-BE49-F238E27FC236}">
                <a16:creationId xmlns:a16="http://schemas.microsoft.com/office/drawing/2014/main" id="{FD525EA4-147D-13C6-E389-0AD27810E30A}"/>
              </a:ext>
            </a:extLst>
          </p:cNvPr>
          <p:cNvSpPr/>
          <p:nvPr/>
        </p:nvSpPr>
        <p:spPr>
          <a:xfrm>
            <a:off x="824708" y="2066740"/>
            <a:ext cx="5054493" cy="2040608"/>
          </a:xfrm>
          <a:prstGeom prst="roundRect">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Entlastung vom Gruppendruck</a:t>
            </a:r>
            <a:endParaRPr lang="de-AT" sz="2400" dirty="0">
              <a:solidFill>
                <a:srgbClr val="11363F"/>
              </a:solidFill>
            </a:endParaRPr>
          </a:p>
        </p:txBody>
      </p:sp>
      <p:sp>
        <p:nvSpPr>
          <p:cNvPr id="6" name="Rechteck: abgerundete Ecken 5">
            <a:extLst>
              <a:ext uri="{FF2B5EF4-FFF2-40B4-BE49-F238E27FC236}">
                <a16:creationId xmlns:a16="http://schemas.microsoft.com/office/drawing/2014/main" id="{8D06ECB5-7857-367F-16DC-2B53DC7855E4}"/>
              </a:ext>
            </a:extLst>
          </p:cNvPr>
          <p:cNvSpPr/>
          <p:nvPr/>
        </p:nvSpPr>
        <p:spPr>
          <a:xfrm>
            <a:off x="6197600" y="2066740"/>
            <a:ext cx="5348941" cy="2040608"/>
          </a:xfrm>
          <a:prstGeom prst="roundRect">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Weniger digitaler Stress im Alltag</a:t>
            </a:r>
            <a:endParaRPr lang="de-AT" sz="2400" dirty="0">
              <a:solidFill>
                <a:srgbClr val="11363F"/>
              </a:solidFill>
            </a:endParaRPr>
          </a:p>
        </p:txBody>
      </p:sp>
      <p:sp>
        <p:nvSpPr>
          <p:cNvPr id="10" name="Rechteck: abgerundete Ecken 9">
            <a:extLst>
              <a:ext uri="{FF2B5EF4-FFF2-40B4-BE49-F238E27FC236}">
                <a16:creationId xmlns:a16="http://schemas.microsoft.com/office/drawing/2014/main" id="{93A2B513-658B-46CC-E0D5-826793BC3977}"/>
              </a:ext>
            </a:extLst>
          </p:cNvPr>
          <p:cNvSpPr/>
          <p:nvPr/>
        </p:nvSpPr>
        <p:spPr>
          <a:xfrm>
            <a:off x="824708" y="4419251"/>
            <a:ext cx="5054493" cy="2040608"/>
          </a:xfrm>
          <a:prstGeom prst="roundRect">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Eltern wissen ihre Kinder sicher</a:t>
            </a:r>
            <a:endParaRPr lang="de-AT" sz="2400" dirty="0">
              <a:solidFill>
                <a:srgbClr val="11363F"/>
              </a:solidFill>
            </a:endParaRPr>
          </a:p>
        </p:txBody>
      </p:sp>
      <p:sp>
        <p:nvSpPr>
          <p:cNvPr id="11" name="Rechteck: abgerundete Ecken 10">
            <a:extLst>
              <a:ext uri="{FF2B5EF4-FFF2-40B4-BE49-F238E27FC236}">
                <a16:creationId xmlns:a16="http://schemas.microsoft.com/office/drawing/2014/main" id="{E56FD235-1733-DF28-2757-B52E99E01329}"/>
              </a:ext>
            </a:extLst>
          </p:cNvPr>
          <p:cNvSpPr/>
          <p:nvPr/>
        </p:nvSpPr>
        <p:spPr>
          <a:xfrm>
            <a:off x="6197600" y="4419251"/>
            <a:ext cx="5348941" cy="2040608"/>
          </a:xfrm>
          <a:prstGeom prst="roundRect">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2400" b="1" dirty="0">
                <a:solidFill>
                  <a:srgbClr val="11363F"/>
                </a:solidFill>
              </a:rPr>
              <a:t>Normbildung und Bewusstsein</a:t>
            </a:r>
            <a:endParaRPr lang="de-AT" sz="2400" dirty="0">
              <a:solidFill>
                <a:srgbClr val="11363F"/>
              </a:solidFill>
            </a:endParaRPr>
          </a:p>
        </p:txBody>
      </p:sp>
      <p:sp>
        <p:nvSpPr>
          <p:cNvPr id="13" name="Textfeld 12">
            <a:extLst>
              <a:ext uri="{FF2B5EF4-FFF2-40B4-BE49-F238E27FC236}">
                <a16:creationId xmlns:a16="http://schemas.microsoft.com/office/drawing/2014/main" id="{F53E91D0-39AE-F2B7-79D2-C60F937908E1}"/>
              </a:ext>
            </a:extLst>
          </p:cNvPr>
          <p:cNvSpPr txBox="1"/>
          <p:nvPr/>
        </p:nvSpPr>
        <p:spPr>
          <a:xfrm>
            <a:off x="3188446" y="1203693"/>
            <a:ext cx="6843059" cy="553998"/>
          </a:xfrm>
          <a:prstGeom prst="rect">
            <a:avLst/>
          </a:prstGeom>
          <a:noFill/>
        </p:spPr>
        <p:txBody>
          <a:bodyPr wrap="square">
            <a:spAutoFit/>
          </a:bodyPr>
          <a:lstStyle/>
          <a:p>
            <a:r>
              <a:rPr lang="en-GB" sz="2800" b="1" dirty="0">
                <a:solidFill>
                  <a:srgbClr val="00353F"/>
                </a:solidFill>
                <a:latin typeface="Quicksand" panose="02000303000000000000" pitchFamily="2" charset="0"/>
                <a:ea typeface="Montserrat ExtraBold"/>
                <a:cs typeface="Montserrat ExtraBold"/>
                <a:sym typeface="Montserrat ExtraBold"/>
              </a:rPr>
              <a:t>DIE VORTEILE </a:t>
            </a:r>
            <a:r>
              <a:rPr lang="de-DE" sz="3000" b="1" dirty="0">
                <a:solidFill>
                  <a:srgbClr val="00353F"/>
                </a:solidFill>
                <a:latin typeface="Quicksand" panose="02000303000000000000" pitchFamily="2" charset="0"/>
                <a:ea typeface="Lato Medium" panose="020F0502020204030203" pitchFamily="34" charset="0"/>
                <a:cs typeface="Lato Medium" panose="020F0502020204030203" pitchFamily="34" charset="0"/>
                <a:sym typeface="Epilogue"/>
              </a:rPr>
              <a:t>FÜR EUCH ELTERN</a:t>
            </a:r>
            <a:endParaRPr lang="de-AT" sz="3000" dirty="0"/>
          </a:p>
        </p:txBody>
      </p:sp>
    </p:spTree>
    <p:extLst>
      <p:ext uri="{BB962C8B-B14F-4D97-AF65-F5344CB8AC3E}">
        <p14:creationId xmlns:p14="http://schemas.microsoft.com/office/powerpoint/2010/main" val="185163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DAF0F2"/>
        </a:solidFill>
        <a:effectLst/>
      </p:bgPr>
    </p:bg>
    <p:spTree>
      <p:nvGrpSpPr>
        <p:cNvPr id="1" name="">
          <a:extLst>
            <a:ext uri="{FF2B5EF4-FFF2-40B4-BE49-F238E27FC236}">
              <a16:creationId xmlns:a16="http://schemas.microsoft.com/office/drawing/2014/main" id="{F2D91783-B59B-87A0-1245-1BB2532EFD5D}"/>
            </a:ext>
          </a:extLst>
        </p:cNvPr>
        <p:cNvGrpSpPr/>
        <p:nvPr/>
      </p:nvGrpSpPr>
      <p:grpSpPr>
        <a:xfrm>
          <a:off x="0" y="0"/>
          <a:ext cx="0" cy="0"/>
          <a:chOff x="0" y="0"/>
          <a:chExt cx="0" cy="0"/>
        </a:xfrm>
      </p:grpSpPr>
      <p:sp>
        <p:nvSpPr>
          <p:cNvPr id="4" name="Google Shape;286;p32">
            <a:extLst>
              <a:ext uri="{FF2B5EF4-FFF2-40B4-BE49-F238E27FC236}">
                <a16:creationId xmlns:a16="http://schemas.microsoft.com/office/drawing/2014/main" id="{C82094B5-834A-BCDC-7DF1-7CA1DC05433F}"/>
              </a:ext>
            </a:extLst>
          </p:cNvPr>
          <p:cNvSpPr/>
          <p:nvPr/>
        </p:nvSpPr>
        <p:spPr>
          <a:xfrm>
            <a:off x="1197033" y="1164763"/>
            <a:ext cx="10194120" cy="1100406"/>
          </a:xfrm>
          <a:prstGeom prst="roundRect">
            <a:avLst>
              <a:gd name="adj" fmla="val 8663"/>
            </a:avLst>
          </a:prstGeom>
          <a:solidFill>
            <a:srgbClr val="00B0F0"/>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pic>
        <p:nvPicPr>
          <p:cNvPr id="7" name="Grafik 6">
            <a:extLst>
              <a:ext uri="{FF2B5EF4-FFF2-40B4-BE49-F238E27FC236}">
                <a16:creationId xmlns:a16="http://schemas.microsoft.com/office/drawing/2014/main" id="{8E4E0FE7-9B61-963E-816F-9AA2707A8B5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90D9B859-2FC2-7716-5E99-05077F42530C}"/>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 – VOLKSSCHULE</a:t>
            </a:r>
            <a:endParaRPr sz="667" b="1" dirty="0">
              <a:latin typeface="Quicksand" panose="02000303000000000000" pitchFamily="2" charset="0"/>
              <a:ea typeface="Montserrat ExtraBold"/>
              <a:cs typeface="Montserrat ExtraBold"/>
              <a:sym typeface="Montserrat ExtraBold"/>
            </a:endParaRPr>
          </a:p>
        </p:txBody>
      </p:sp>
      <p:sp>
        <p:nvSpPr>
          <p:cNvPr id="2" name="Google Shape;463;p49">
            <a:extLst>
              <a:ext uri="{FF2B5EF4-FFF2-40B4-BE49-F238E27FC236}">
                <a16:creationId xmlns:a16="http://schemas.microsoft.com/office/drawing/2014/main" id="{10CE1AB5-856D-9410-25B3-5CD5BBD42FC2}"/>
              </a:ext>
            </a:extLst>
          </p:cNvPr>
          <p:cNvSpPr txBox="1"/>
          <p:nvPr/>
        </p:nvSpPr>
        <p:spPr>
          <a:xfrm>
            <a:off x="1415328" y="1114378"/>
            <a:ext cx="10139363" cy="1184042"/>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err="1">
                <a:solidFill>
                  <a:srgbClr val="00353F"/>
                </a:solidFill>
                <a:latin typeface="Quicksand" panose="02000303000000000000" pitchFamily="2" charset="0"/>
                <a:ea typeface="Montserrat ExtraBold"/>
                <a:cs typeface="Montserrat ExtraBold"/>
                <a:sym typeface="Montserrat ExtraBold"/>
              </a:rPr>
              <a:t>Freiwillige</a:t>
            </a:r>
            <a:r>
              <a:rPr lang="en-GB" sz="3067" b="1" dirty="0">
                <a:solidFill>
                  <a:srgbClr val="00353F"/>
                </a:solidFill>
                <a:latin typeface="Quicksand" panose="02000303000000000000" pitchFamily="2" charset="0"/>
                <a:ea typeface="Montserrat ExtraBold"/>
                <a:cs typeface="Montserrat ExtraBold"/>
                <a:sym typeface="Montserrat ExtraBold"/>
              </a:rPr>
              <a:t> </a:t>
            </a:r>
            <a:r>
              <a:rPr lang="en-GB" sz="3067" b="1" dirty="0" err="1">
                <a:solidFill>
                  <a:srgbClr val="00353F"/>
                </a:solidFill>
                <a:latin typeface="Quicksand" panose="02000303000000000000" pitchFamily="2" charset="0"/>
                <a:ea typeface="Montserrat ExtraBold"/>
                <a:cs typeface="Montserrat ExtraBold"/>
                <a:sym typeface="Montserrat ExtraBold"/>
              </a:rPr>
              <a:t>Selbstverpflichtung</a:t>
            </a:r>
            <a:r>
              <a:rPr lang="en-GB" sz="3067" b="1" dirty="0">
                <a:solidFill>
                  <a:srgbClr val="00353F"/>
                </a:solidFill>
                <a:latin typeface="Quicksand" panose="02000303000000000000" pitchFamily="2" charset="0"/>
                <a:ea typeface="Montserrat ExtraBold"/>
                <a:cs typeface="Montserrat ExtraBold"/>
                <a:sym typeface="Montserrat ExtraBold"/>
              </a:rPr>
              <a:t>: Für “</a:t>
            </a:r>
            <a:r>
              <a:rPr lang="en-GB" sz="3067" b="1" dirty="0" err="1">
                <a:solidFill>
                  <a:srgbClr val="00353F"/>
                </a:solidFill>
                <a:latin typeface="Quicksand" panose="02000303000000000000" pitchFamily="2" charset="0"/>
                <a:ea typeface="Montserrat ExtraBold"/>
                <a:cs typeface="Montserrat ExtraBold"/>
                <a:sym typeface="Montserrat ExtraBold"/>
              </a:rPr>
              <a:t>kein</a:t>
            </a:r>
            <a:r>
              <a:rPr lang="en-GB" sz="3067" b="1" dirty="0">
                <a:solidFill>
                  <a:srgbClr val="00353F"/>
                </a:solidFill>
                <a:latin typeface="Quicksand" panose="02000303000000000000" pitchFamily="2" charset="0"/>
                <a:ea typeface="Montserrat ExtraBold"/>
                <a:cs typeface="Montserrat ExtraBold"/>
                <a:sym typeface="Montserrat ExtraBold"/>
              </a:rPr>
              <a:t> </a:t>
            </a:r>
            <a:r>
              <a:rPr lang="en-GB" sz="3067" b="1" dirty="0" err="1">
                <a:solidFill>
                  <a:srgbClr val="00353F"/>
                </a:solidFill>
                <a:latin typeface="Quicksand" panose="02000303000000000000" pitchFamily="2" charset="0"/>
                <a:ea typeface="Montserrat ExtraBold"/>
                <a:cs typeface="Montserrat ExtraBold"/>
                <a:sym typeface="Montserrat ExtraBold"/>
              </a:rPr>
              <a:t>eigenes</a:t>
            </a:r>
            <a:r>
              <a:rPr lang="en-GB" sz="3067" b="1" dirty="0">
                <a:solidFill>
                  <a:srgbClr val="00353F"/>
                </a:solidFill>
                <a:latin typeface="Quicksand" panose="02000303000000000000" pitchFamily="2" charset="0"/>
                <a:ea typeface="Montserrat ExtraBold"/>
                <a:cs typeface="Montserrat ExtraBold"/>
                <a:sym typeface="Montserrat ExtraBold"/>
              </a:rPr>
              <a:t> Smartphone </a:t>
            </a:r>
            <a:r>
              <a:rPr lang="en-GB" sz="3067" b="1" dirty="0" err="1">
                <a:solidFill>
                  <a:srgbClr val="00353F"/>
                </a:solidFill>
                <a:latin typeface="Quicksand" panose="02000303000000000000" pitchFamily="2" charset="0"/>
                <a:ea typeface="Montserrat ExtraBold"/>
                <a:cs typeface="Montserrat ExtraBold"/>
                <a:sym typeface="Montserrat ExtraBold"/>
              </a:rPr>
              <a:t>während</a:t>
            </a:r>
            <a:r>
              <a:rPr lang="en-GB" sz="3067" b="1" dirty="0">
                <a:solidFill>
                  <a:srgbClr val="00353F"/>
                </a:solidFill>
                <a:latin typeface="Quicksand" panose="02000303000000000000" pitchFamily="2" charset="0"/>
                <a:ea typeface="Montserrat ExtraBold"/>
                <a:cs typeface="Montserrat ExtraBold"/>
                <a:sym typeface="Montserrat ExtraBold"/>
              </a:rPr>
              <a:t> der </a:t>
            </a:r>
            <a:r>
              <a:rPr lang="en-GB" sz="3067" b="1" dirty="0" err="1">
                <a:solidFill>
                  <a:srgbClr val="00353F"/>
                </a:solidFill>
                <a:latin typeface="Quicksand" panose="02000303000000000000" pitchFamily="2" charset="0"/>
                <a:ea typeface="Montserrat ExtraBold"/>
                <a:cs typeface="Montserrat ExtraBold"/>
                <a:sym typeface="Montserrat ExtraBold"/>
              </a:rPr>
              <a:t>Volksschuljahre</a:t>
            </a:r>
            <a:r>
              <a:rPr lang="en-GB" sz="3067" b="1" dirty="0">
                <a:solidFill>
                  <a:srgbClr val="00353F"/>
                </a:solidFill>
                <a:latin typeface="Quicksand" panose="02000303000000000000" pitchFamily="2" charset="0"/>
                <a:ea typeface="Montserrat ExtraBold"/>
                <a:cs typeface="Montserrat ExtraBold"/>
                <a:sym typeface="Montserrat ExtraBold"/>
              </a:rPr>
              <a:t>”</a:t>
            </a:r>
            <a:endParaRPr lang="en-GB" sz="667" b="1" dirty="0">
              <a:latin typeface="Quicksand" panose="02000303000000000000" pitchFamily="2" charset="0"/>
              <a:ea typeface="Montserrat ExtraBold"/>
              <a:cs typeface="Montserrat ExtraBold"/>
              <a:sym typeface="Montserrat ExtraBold"/>
            </a:endParaRPr>
          </a:p>
        </p:txBody>
      </p:sp>
      <p:sp>
        <p:nvSpPr>
          <p:cNvPr id="9" name="Google Shape;468;p49">
            <a:extLst>
              <a:ext uri="{FF2B5EF4-FFF2-40B4-BE49-F238E27FC236}">
                <a16:creationId xmlns:a16="http://schemas.microsoft.com/office/drawing/2014/main" id="{E0133D8E-49EC-19F8-02E1-82DC0BED5B9D}"/>
              </a:ext>
            </a:extLst>
          </p:cNvPr>
          <p:cNvSpPr txBox="1"/>
          <p:nvPr/>
        </p:nvSpPr>
        <p:spPr>
          <a:xfrm>
            <a:off x="1079153" y="2823111"/>
            <a:ext cx="10228462" cy="2174954"/>
          </a:xfrm>
          <a:prstGeom prst="rect">
            <a:avLst/>
          </a:prstGeom>
          <a:noFill/>
          <a:ln>
            <a:noFill/>
          </a:ln>
        </p:spPr>
        <p:txBody>
          <a:bodyPr spcFirstLastPara="1" wrap="square" lIns="25400" tIns="25400" rIns="25400" bIns="25400" anchor="ctr" anchorCtr="0">
            <a:spAutoFit/>
          </a:bodyPr>
          <a:lstStyle/>
          <a:p>
            <a:pPr algn="ctr">
              <a:lnSpc>
                <a:spcPct val="115000"/>
              </a:lnSpc>
              <a:buClr>
                <a:schemeClr val="dk1"/>
              </a:buClr>
              <a:buSzPts val="1100"/>
            </a:pP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Das Eltern-Bündnis wird bisher an 11 Volksschulen in Österreich angeboten.</a:t>
            </a:r>
            <a:b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b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Die Unterschriftenquote in 1sten und 2ten Klassen liegt bei 85% - 90%</a:t>
            </a:r>
          </a:p>
          <a:p>
            <a:pPr algn="ctr">
              <a:lnSpc>
                <a:spcPct val="115000"/>
              </a:lnSpc>
              <a:buClr>
                <a:schemeClr val="dk1"/>
              </a:buClr>
              <a:buSzPts val="1100"/>
            </a:pPr>
            <a:endPar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endParaRPr>
          </a:p>
          <a:p>
            <a:pPr algn="ctr">
              <a:lnSpc>
                <a:spcPct val="115000"/>
              </a:lnSpc>
              <a:buClr>
                <a:schemeClr val="dk1"/>
              </a:buClr>
              <a:buSzPts val="1100"/>
            </a:pP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Voraussichtlich über 40 Volksschulen werden das Eltern-Bündnis diesen Herbst </a:t>
            </a:r>
            <a:b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in Österreich starten. </a:t>
            </a: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Wingdings" panose="05000000000000000000" pitchFamily="2" charset="2"/>
              </a:rPr>
              <a:t></a:t>
            </a:r>
            <a:endParaRPr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endParaRPr>
          </a:p>
        </p:txBody>
      </p:sp>
      <p:sp>
        <p:nvSpPr>
          <p:cNvPr id="6" name="Google Shape;496;p51">
            <a:extLst>
              <a:ext uri="{FF2B5EF4-FFF2-40B4-BE49-F238E27FC236}">
                <a16:creationId xmlns:a16="http://schemas.microsoft.com/office/drawing/2014/main" id="{7AE31E9F-54F5-69DA-471C-438BA44C3C96}"/>
              </a:ext>
            </a:extLst>
          </p:cNvPr>
          <p:cNvSpPr txBox="1"/>
          <p:nvPr/>
        </p:nvSpPr>
        <p:spPr>
          <a:xfrm>
            <a:off x="215153" y="5329034"/>
            <a:ext cx="11833412" cy="728405"/>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de-AT" sz="4400" b="1" dirty="0">
                <a:latin typeface="Lato" panose="020F0502020204030203" pitchFamily="34" charset="0"/>
                <a:ea typeface="Lato" panose="020F0502020204030203" pitchFamily="34" charset="0"/>
                <a:cs typeface="Lato" panose="020F0502020204030203" pitchFamily="34" charset="0"/>
              </a:rPr>
              <a:t>Macht auch ihr mit – an eurer Volksschule!</a:t>
            </a:r>
            <a:endParaRPr sz="4400" dirty="0">
              <a:solidFill>
                <a:srgbClr val="11363F"/>
              </a:solidFill>
              <a:latin typeface="Lato" panose="020F0502020204030203" pitchFamily="34" charset="0"/>
              <a:ea typeface="Lato" panose="020F0502020204030203" pitchFamily="34" charset="0"/>
              <a:cs typeface="Lato" panose="020F0502020204030203" pitchFamily="34" charset="0"/>
              <a:sym typeface="Montserrat ExtraBold"/>
            </a:endParaRPr>
          </a:p>
        </p:txBody>
      </p:sp>
    </p:spTree>
    <p:extLst>
      <p:ext uri="{BB962C8B-B14F-4D97-AF65-F5344CB8AC3E}">
        <p14:creationId xmlns:p14="http://schemas.microsoft.com/office/powerpoint/2010/main" val="75942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E4DCFC"/>
        </a:solidFill>
        <a:effectLst/>
      </p:bgPr>
    </p:bg>
    <p:spTree>
      <p:nvGrpSpPr>
        <p:cNvPr id="1" name="">
          <a:extLst>
            <a:ext uri="{FF2B5EF4-FFF2-40B4-BE49-F238E27FC236}">
              <a16:creationId xmlns:a16="http://schemas.microsoft.com/office/drawing/2014/main" id="{97CB00F4-7906-1821-CC1D-C04BB692B443}"/>
            </a:ext>
          </a:extLst>
        </p:cNvPr>
        <p:cNvGrpSpPr/>
        <p:nvPr/>
      </p:nvGrpSpPr>
      <p:grpSpPr>
        <a:xfrm>
          <a:off x="0" y="0"/>
          <a:ext cx="0" cy="0"/>
          <a:chOff x="0" y="0"/>
          <a:chExt cx="0" cy="0"/>
        </a:xfrm>
      </p:grpSpPr>
      <p:sp>
        <p:nvSpPr>
          <p:cNvPr id="4" name="Google Shape;286;p32">
            <a:extLst>
              <a:ext uri="{FF2B5EF4-FFF2-40B4-BE49-F238E27FC236}">
                <a16:creationId xmlns:a16="http://schemas.microsoft.com/office/drawing/2014/main" id="{ABF56AAD-39D9-B577-DABD-BE01924A8415}"/>
              </a:ext>
            </a:extLst>
          </p:cNvPr>
          <p:cNvSpPr/>
          <p:nvPr/>
        </p:nvSpPr>
        <p:spPr>
          <a:xfrm>
            <a:off x="964277" y="1164763"/>
            <a:ext cx="10978342" cy="1100406"/>
          </a:xfrm>
          <a:prstGeom prst="roundRect">
            <a:avLst>
              <a:gd name="adj" fmla="val 8663"/>
            </a:avLst>
          </a:prstGeom>
          <a:solidFill>
            <a:srgbClr val="AB94F6"/>
          </a:solidFill>
          <a:ln>
            <a:noFill/>
          </a:ln>
          <a:effectLst>
            <a:outerShdw blurRad="660400" dist="25400" dir="5400000" rotWithShape="0">
              <a:srgbClr val="000000">
                <a:alpha val="4710"/>
              </a:srgbClr>
            </a:outerShdw>
          </a:effectLst>
        </p:spPr>
        <p:txBody>
          <a:bodyPr spcFirstLastPara="1" wrap="square" lIns="0" tIns="0" rIns="0" bIns="0" anchor="ctr" anchorCtr="0">
            <a:noAutofit/>
          </a:bodyPr>
          <a:lstStyle/>
          <a:p>
            <a:pPr algn="ctr">
              <a:buClr>
                <a:srgbClr val="FFFFFF"/>
              </a:buClr>
              <a:buSzPts val="1200"/>
            </a:pPr>
            <a:endParaRPr sz="1600">
              <a:solidFill>
                <a:srgbClr val="FFFFFF"/>
              </a:solidFill>
              <a:latin typeface="Helvetica Neue"/>
              <a:ea typeface="Helvetica Neue"/>
              <a:cs typeface="Helvetica Neue"/>
              <a:sym typeface="Helvetica Neue"/>
            </a:endParaRPr>
          </a:p>
        </p:txBody>
      </p:sp>
      <p:pic>
        <p:nvPicPr>
          <p:cNvPr id="7" name="Grafik 6">
            <a:extLst>
              <a:ext uri="{FF2B5EF4-FFF2-40B4-BE49-F238E27FC236}">
                <a16:creationId xmlns:a16="http://schemas.microsoft.com/office/drawing/2014/main" id="{33411100-1A6B-6E86-8FEB-BC4291ACF6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30335E1C-0607-1658-BA99-AF04CDC8C22A}"/>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DAS ELTERN-BÜNDNIS – MITTELSCHULEN &amp; GYMS</a:t>
            </a:r>
            <a:endParaRPr sz="667" b="1" dirty="0">
              <a:latin typeface="Quicksand" panose="02000303000000000000" pitchFamily="2" charset="0"/>
              <a:ea typeface="Montserrat ExtraBold"/>
              <a:cs typeface="Montserrat ExtraBold"/>
              <a:sym typeface="Montserrat ExtraBold"/>
            </a:endParaRPr>
          </a:p>
        </p:txBody>
      </p:sp>
      <p:sp>
        <p:nvSpPr>
          <p:cNvPr id="2" name="Google Shape;463;p49">
            <a:extLst>
              <a:ext uri="{FF2B5EF4-FFF2-40B4-BE49-F238E27FC236}">
                <a16:creationId xmlns:a16="http://schemas.microsoft.com/office/drawing/2014/main" id="{DF981AE5-4802-1D1D-9490-075F692D63CE}"/>
              </a:ext>
            </a:extLst>
          </p:cNvPr>
          <p:cNvSpPr txBox="1"/>
          <p:nvPr/>
        </p:nvSpPr>
        <p:spPr>
          <a:xfrm>
            <a:off x="1197033" y="1122945"/>
            <a:ext cx="10668000" cy="1184042"/>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err="1">
                <a:solidFill>
                  <a:srgbClr val="00353F"/>
                </a:solidFill>
                <a:latin typeface="Quicksand" panose="02000303000000000000" pitchFamily="2" charset="0"/>
                <a:ea typeface="Montserrat ExtraBold"/>
                <a:cs typeface="Montserrat ExtraBold"/>
                <a:sym typeface="Montserrat ExtraBold"/>
              </a:rPr>
              <a:t>Schulangebot</a:t>
            </a:r>
            <a:r>
              <a:rPr lang="en-GB" sz="3067" b="1" dirty="0">
                <a:solidFill>
                  <a:srgbClr val="00353F"/>
                </a:solidFill>
                <a:latin typeface="Quicksand" panose="02000303000000000000" pitchFamily="2" charset="0"/>
                <a:ea typeface="Montserrat ExtraBold"/>
                <a:cs typeface="Montserrat ExtraBold"/>
                <a:sym typeface="Montserrat ExtraBold"/>
              </a:rPr>
              <a:t>: “Smartphone </a:t>
            </a:r>
            <a:r>
              <a:rPr lang="en-GB" sz="3067" b="1" dirty="0" err="1">
                <a:solidFill>
                  <a:srgbClr val="00353F"/>
                </a:solidFill>
                <a:latin typeface="Quicksand" panose="02000303000000000000" pitchFamily="2" charset="0"/>
                <a:ea typeface="Montserrat ExtraBold"/>
                <a:cs typeface="Montserrat ExtraBold"/>
                <a:sym typeface="Montserrat ExtraBold"/>
              </a:rPr>
              <a:t>freie</a:t>
            </a:r>
            <a:r>
              <a:rPr lang="en-GB" sz="3067" b="1" dirty="0">
                <a:solidFill>
                  <a:srgbClr val="00353F"/>
                </a:solidFill>
                <a:latin typeface="Quicksand" panose="02000303000000000000" pitchFamily="2" charset="0"/>
                <a:ea typeface="Montserrat ExtraBold"/>
                <a:cs typeface="Montserrat ExtraBold"/>
                <a:sym typeface="Montserrat ExtraBold"/>
              </a:rPr>
              <a:t> Klassen”</a:t>
            </a:r>
            <a:br>
              <a:rPr lang="en-GB" sz="3067" b="1" dirty="0">
                <a:solidFill>
                  <a:srgbClr val="00353F"/>
                </a:solidFill>
                <a:latin typeface="Quicksand" panose="02000303000000000000" pitchFamily="2" charset="0"/>
                <a:ea typeface="Montserrat ExtraBold"/>
                <a:cs typeface="Montserrat ExtraBold"/>
                <a:sym typeface="Montserrat ExtraBold"/>
              </a:rPr>
            </a:br>
            <a:r>
              <a:rPr lang="en-GB" sz="3067" b="1" dirty="0" err="1">
                <a:solidFill>
                  <a:srgbClr val="00353F"/>
                </a:solidFill>
                <a:latin typeface="Quicksand" panose="02000303000000000000" pitchFamily="2" charset="0"/>
                <a:ea typeface="Montserrat ExtraBold"/>
                <a:cs typeface="Montserrat ExtraBold"/>
                <a:sym typeface="Montserrat ExtraBold"/>
              </a:rPr>
              <a:t>oder</a:t>
            </a:r>
            <a:r>
              <a:rPr lang="en-GB" sz="3067" b="1" dirty="0">
                <a:solidFill>
                  <a:srgbClr val="00353F"/>
                </a:solidFill>
                <a:latin typeface="Quicksand" panose="02000303000000000000" pitchFamily="2" charset="0"/>
                <a:ea typeface="Montserrat ExtraBold"/>
                <a:cs typeface="Montserrat ExtraBold"/>
                <a:sym typeface="Montserrat ExtraBold"/>
              </a:rPr>
              <a:t>: </a:t>
            </a:r>
            <a:r>
              <a:rPr lang="en-GB" sz="3067" b="1" spc="300" dirty="0">
                <a:solidFill>
                  <a:srgbClr val="00353F"/>
                </a:solidFill>
                <a:latin typeface="Quicksand" panose="02000303000000000000" pitchFamily="2" charset="0"/>
                <a:ea typeface="Montserrat ExtraBold"/>
                <a:cs typeface="Montserrat ExtraBold"/>
                <a:sym typeface="Montserrat ExtraBold"/>
              </a:rPr>
              <a:t>“</a:t>
            </a:r>
            <a:r>
              <a:rPr lang="en-GB" sz="3067" b="1" dirty="0">
                <a:solidFill>
                  <a:srgbClr val="00353F"/>
                </a:solidFill>
                <a:latin typeface="Quicksand" panose="02000303000000000000" pitchFamily="2" charset="0"/>
                <a:ea typeface="Montserrat ExtraBold"/>
                <a:cs typeface="Montserrat ExtraBold"/>
                <a:sym typeface="Montserrat ExtraBold"/>
              </a:rPr>
              <a:t>Ki</a:t>
            </a:r>
            <a:r>
              <a:rPr lang="en-GB" sz="3067" b="1" spc="-150" dirty="0">
                <a:solidFill>
                  <a:srgbClr val="00353F"/>
                </a:solidFill>
                <a:latin typeface="Quicksand" panose="02000303000000000000" pitchFamily="2" charset="0"/>
                <a:ea typeface="Montserrat ExtraBold"/>
                <a:cs typeface="Montserrat ExtraBold"/>
                <a:sym typeface="Montserrat ExtraBold"/>
              </a:rPr>
              <a:t>nder </a:t>
            </a:r>
            <a:r>
              <a:rPr lang="en-GB" sz="3067" b="1" spc="-150" dirty="0" err="1">
                <a:solidFill>
                  <a:srgbClr val="00353F"/>
                </a:solidFill>
                <a:latin typeface="Quicksand" panose="02000303000000000000" pitchFamily="2" charset="0"/>
                <a:ea typeface="Montserrat ExtraBold"/>
                <a:cs typeface="Montserrat ExtraBold"/>
                <a:sym typeface="Montserrat ExtraBold"/>
              </a:rPr>
              <a:t>ohne</a:t>
            </a:r>
            <a:r>
              <a:rPr lang="en-GB" sz="3067" b="1" spc="-150" dirty="0">
                <a:solidFill>
                  <a:srgbClr val="00353F"/>
                </a:solidFill>
                <a:latin typeface="Quicksand" panose="02000303000000000000" pitchFamily="2" charset="0"/>
                <a:ea typeface="Montserrat ExtraBold"/>
                <a:cs typeface="Montserrat ExtraBold"/>
                <a:sym typeface="Montserrat ExtraBold"/>
              </a:rPr>
              <a:t> </a:t>
            </a:r>
            <a:r>
              <a:rPr lang="en-GB" sz="3067" b="1" spc="-150" dirty="0" err="1">
                <a:solidFill>
                  <a:srgbClr val="00353F"/>
                </a:solidFill>
                <a:latin typeface="Quicksand" panose="02000303000000000000" pitchFamily="2" charset="0"/>
                <a:ea typeface="Montserrat ExtraBold"/>
                <a:cs typeface="Montserrat ExtraBold"/>
                <a:sym typeface="Montserrat ExtraBold"/>
              </a:rPr>
              <a:t>eigenes</a:t>
            </a:r>
            <a:r>
              <a:rPr lang="en-GB" sz="3067" b="1" spc="-150" dirty="0">
                <a:solidFill>
                  <a:srgbClr val="00353F"/>
                </a:solidFill>
                <a:latin typeface="Quicksand" panose="02000303000000000000" pitchFamily="2" charset="0"/>
                <a:ea typeface="Montserrat ExtraBold"/>
                <a:cs typeface="Montserrat ExtraBold"/>
                <a:sym typeface="Montserrat ExtraBold"/>
              </a:rPr>
              <a:t> Smartphone in </a:t>
            </a:r>
            <a:r>
              <a:rPr lang="en-GB" sz="3067" b="1" spc="-150" dirty="0" err="1">
                <a:solidFill>
                  <a:srgbClr val="00353F"/>
                </a:solidFill>
                <a:latin typeface="Quicksand" panose="02000303000000000000" pitchFamily="2" charset="0"/>
                <a:ea typeface="Montserrat ExtraBold"/>
                <a:cs typeface="Montserrat ExtraBold"/>
                <a:sym typeface="Montserrat ExtraBold"/>
              </a:rPr>
              <a:t>einer</a:t>
            </a:r>
            <a:r>
              <a:rPr lang="en-GB" sz="3067" b="1" spc="-150" dirty="0">
                <a:solidFill>
                  <a:srgbClr val="00353F"/>
                </a:solidFill>
                <a:latin typeface="Quicksand" panose="02000303000000000000" pitchFamily="2" charset="0"/>
                <a:ea typeface="Montserrat ExtraBold"/>
                <a:cs typeface="Montserrat ExtraBold"/>
                <a:sym typeface="Montserrat ExtraBold"/>
              </a:rPr>
              <a:t> Klasse”</a:t>
            </a:r>
            <a:endParaRPr lang="en-GB" sz="667" b="1" spc="-150" dirty="0">
              <a:latin typeface="Quicksand" panose="02000303000000000000" pitchFamily="2" charset="0"/>
              <a:ea typeface="Montserrat ExtraBold"/>
              <a:cs typeface="Montserrat ExtraBold"/>
              <a:sym typeface="Montserrat ExtraBold"/>
            </a:endParaRPr>
          </a:p>
        </p:txBody>
      </p:sp>
      <p:sp>
        <p:nvSpPr>
          <p:cNvPr id="9" name="Google Shape;468;p49">
            <a:extLst>
              <a:ext uri="{FF2B5EF4-FFF2-40B4-BE49-F238E27FC236}">
                <a16:creationId xmlns:a16="http://schemas.microsoft.com/office/drawing/2014/main" id="{2BBF4E66-A492-07CB-B93F-70C8AD13D687}"/>
              </a:ext>
            </a:extLst>
          </p:cNvPr>
          <p:cNvSpPr txBox="1"/>
          <p:nvPr/>
        </p:nvSpPr>
        <p:spPr>
          <a:xfrm>
            <a:off x="1175826" y="2687540"/>
            <a:ext cx="5802284" cy="3236784"/>
          </a:xfrm>
          <a:prstGeom prst="rect">
            <a:avLst/>
          </a:prstGeom>
          <a:noFill/>
          <a:ln>
            <a:noFill/>
          </a:ln>
        </p:spPr>
        <p:txBody>
          <a:bodyPr spcFirstLastPara="1" wrap="square" lIns="25400" tIns="25400" rIns="25400" bIns="25400" anchor="ctr" anchorCtr="0">
            <a:spAutoFit/>
          </a:bodyPr>
          <a:lstStyle/>
          <a:p>
            <a:pPr>
              <a:lnSpc>
                <a:spcPct val="115000"/>
              </a:lnSpc>
              <a:buClr>
                <a:schemeClr val="dk1"/>
              </a:buClr>
              <a:buSzPts val="1100"/>
            </a:pPr>
            <a:r>
              <a:rPr lang="de-DE" sz="20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Angebot der Schule gegen den Gruppenzwang: </a:t>
            </a:r>
            <a:b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b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Variante A: Kinder ohne eigenes Smartphone werden in einer Klasse zusammengefasst</a:t>
            </a:r>
            <a:b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b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br>
            <a:endPar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endParaRPr>
          </a:p>
          <a:p>
            <a:pPr>
              <a:lnSpc>
                <a:spcPct val="115000"/>
              </a:lnSpc>
              <a:buClr>
                <a:schemeClr val="dk1"/>
              </a:buClr>
              <a:buSzPts val="1100"/>
            </a:pPr>
            <a:r>
              <a:rPr lang="de-DE"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Variante B: Angebot „Smartphone freie Klasse“. Kein Kind der smartphone-freien Klasse besitzt ein eigenes Gerät</a:t>
            </a:r>
            <a:endParaRPr sz="2000"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endParaRPr>
          </a:p>
        </p:txBody>
      </p:sp>
      <p:pic>
        <p:nvPicPr>
          <p:cNvPr id="12" name="Grafik 11">
            <a:extLst>
              <a:ext uri="{FF2B5EF4-FFF2-40B4-BE49-F238E27FC236}">
                <a16:creationId xmlns:a16="http://schemas.microsoft.com/office/drawing/2014/main" id="{2DA45FC8-B98A-03B7-7351-FCD2D744003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46599" y="3314243"/>
            <a:ext cx="4306012" cy="1141555"/>
          </a:xfrm>
          <a:prstGeom prst="rect">
            <a:avLst/>
          </a:prstGeom>
        </p:spPr>
      </p:pic>
      <p:pic>
        <p:nvPicPr>
          <p:cNvPr id="16" name="Grafik 15">
            <a:extLst>
              <a:ext uri="{FF2B5EF4-FFF2-40B4-BE49-F238E27FC236}">
                <a16:creationId xmlns:a16="http://schemas.microsoft.com/office/drawing/2014/main" id="{BE82C443-DBCC-2E0D-D0F8-3B72E1241C6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016145" y="4848380"/>
            <a:ext cx="4336466" cy="1024063"/>
          </a:xfrm>
          <a:prstGeom prst="rect">
            <a:avLst/>
          </a:prstGeom>
        </p:spPr>
      </p:pic>
    </p:spTree>
    <p:extLst>
      <p:ext uri="{BB962C8B-B14F-4D97-AF65-F5344CB8AC3E}">
        <p14:creationId xmlns:p14="http://schemas.microsoft.com/office/powerpoint/2010/main" val="761890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Person, Handgelenk, Nagel, Finger enthält.&#10;&#10;Automatisch generierte Beschreibung">
            <a:extLst>
              <a:ext uri="{FF2B5EF4-FFF2-40B4-BE49-F238E27FC236}">
                <a16:creationId xmlns:a16="http://schemas.microsoft.com/office/drawing/2014/main" id="{3A106198-F108-9B69-3FFC-41D1A9CBBBF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2700"/>
            <a:ext cx="12192000" cy="6832600"/>
          </a:xfrm>
          <a:prstGeom prst="rect">
            <a:avLst/>
          </a:prstGeom>
        </p:spPr>
      </p:pic>
      <p:sp>
        <p:nvSpPr>
          <p:cNvPr id="5" name="Rechteck 4">
            <a:extLst>
              <a:ext uri="{FF2B5EF4-FFF2-40B4-BE49-F238E27FC236}">
                <a16:creationId xmlns:a16="http://schemas.microsoft.com/office/drawing/2014/main" id="{26B1663F-1A3D-9529-00E5-9A78BD170311}"/>
              </a:ext>
            </a:extLst>
          </p:cNvPr>
          <p:cNvSpPr/>
          <p:nvPr/>
        </p:nvSpPr>
        <p:spPr>
          <a:xfrm>
            <a:off x="0" y="0"/>
            <a:ext cx="12192000" cy="6858000"/>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a:p>
        </p:txBody>
      </p:sp>
      <p:sp>
        <p:nvSpPr>
          <p:cNvPr id="6" name="Google Shape;496;p51">
            <a:extLst>
              <a:ext uri="{FF2B5EF4-FFF2-40B4-BE49-F238E27FC236}">
                <a16:creationId xmlns:a16="http://schemas.microsoft.com/office/drawing/2014/main" id="{DDE52E2F-2838-7354-6332-2E41206C0FA6}"/>
              </a:ext>
            </a:extLst>
          </p:cNvPr>
          <p:cNvSpPr txBox="1"/>
          <p:nvPr/>
        </p:nvSpPr>
        <p:spPr>
          <a:xfrm>
            <a:off x="1001715" y="2478926"/>
            <a:ext cx="10312000" cy="2082621"/>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600" dirty="0" err="1">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Elternvernetzung</a:t>
            </a:r>
            <a:b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MACH MIT!</a:t>
            </a:r>
            <a:endParaRPr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Tree>
    <p:extLst>
      <p:ext uri="{BB962C8B-B14F-4D97-AF65-F5344CB8AC3E}">
        <p14:creationId xmlns:p14="http://schemas.microsoft.com/office/powerpoint/2010/main" val="2525019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6D1AA599-DCE2-8C69-4FDD-820BB14DEF09}"/>
              </a:ext>
            </a:extLst>
          </p:cNvPr>
          <p:cNvPicPr>
            <a:picLocks noChangeAspect="1"/>
          </p:cNvPicPr>
          <p:nvPr/>
        </p:nvPicPr>
        <p:blipFill>
          <a:blip r:embed="rId3" cstate="screen">
            <a:alphaModFix/>
            <a:extLst>
              <a:ext uri="{28A0092B-C50C-407E-A947-70E740481C1C}">
                <a14:useLocalDpi xmlns:a14="http://schemas.microsoft.com/office/drawing/2010/main" val="0"/>
              </a:ext>
            </a:extLst>
          </a:blip>
          <a:srcRect/>
          <a:stretch>
            <a:fillRect/>
          </a:stretch>
        </p:blipFill>
        <p:spPr>
          <a:xfrm>
            <a:off x="1184057" y="1466292"/>
            <a:ext cx="9226955" cy="4873279"/>
          </a:xfrm>
          <a:prstGeom prst="rect">
            <a:avLst/>
          </a:prstGeom>
          <a:ln>
            <a:noFill/>
          </a:ln>
          <a:effectLst>
            <a:outerShdw blurRad="292100" dist="139700" dir="2700000" algn="tl" rotWithShape="0">
              <a:srgbClr val="333333">
                <a:alpha val="32000"/>
              </a:srgbClr>
            </a:outerShdw>
          </a:effectLst>
        </p:spPr>
      </p:pic>
      <p:pic>
        <p:nvPicPr>
          <p:cNvPr id="7" name="Grafik 6">
            <a:extLst>
              <a:ext uri="{FF2B5EF4-FFF2-40B4-BE49-F238E27FC236}">
                <a16:creationId xmlns:a16="http://schemas.microsoft.com/office/drawing/2014/main" id="{996AD819-0A49-C7E2-CF1A-536305380B4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DD4EC32E-A770-F9A7-3BEA-4F07784F8481}"/>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ELTERNVERNETZUNG– ÜBER WHATSAPP</a:t>
            </a:r>
            <a:endParaRPr sz="667" b="1" dirty="0">
              <a:latin typeface="Quicksand" panose="02000303000000000000" pitchFamily="2" charset="0"/>
              <a:ea typeface="Montserrat ExtraBold"/>
              <a:cs typeface="Montserrat ExtraBold"/>
              <a:sym typeface="Montserrat ExtraBold"/>
            </a:endParaRPr>
          </a:p>
        </p:txBody>
      </p:sp>
      <p:sp>
        <p:nvSpPr>
          <p:cNvPr id="10" name="Textfeld 9">
            <a:extLst>
              <a:ext uri="{FF2B5EF4-FFF2-40B4-BE49-F238E27FC236}">
                <a16:creationId xmlns:a16="http://schemas.microsoft.com/office/drawing/2014/main" id="{F505BC54-07AC-9B4C-08C0-C71C13041DE7}"/>
              </a:ext>
            </a:extLst>
          </p:cNvPr>
          <p:cNvSpPr txBox="1"/>
          <p:nvPr/>
        </p:nvSpPr>
        <p:spPr>
          <a:xfrm>
            <a:off x="1416857" y="1071633"/>
            <a:ext cx="10966390" cy="353943"/>
          </a:xfrm>
          <a:prstGeom prst="rect">
            <a:avLst/>
          </a:prstGeom>
          <a:noFill/>
        </p:spPr>
        <p:txBody>
          <a:bodyPr wrap="square">
            <a:spAutoFit/>
          </a:bodyPr>
          <a:lstStyle/>
          <a:p>
            <a:r>
              <a:rPr lang="de-DE" sz="1700" b="1" dirty="0">
                <a:solidFill>
                  <a:srgbClr val="00353F"/>
                </a:solidFill>
                <a:latin typeface="Lato Medium" panose="020F0502020204030203" pitchFamily="34" charset="0"/>
                <a:ea typeface="Lato Medium" panose="020F0502020204030203" pitchFamily="34" charset="0"/>
                <a:cs typeface="Lato Medium" panose="020F0502020204030203" pitchFamily="34" charset="0"/>
                <a:sym typeface="Epilogue"/>
              </a:rPr>
              <a:t>Karte Österreich – Stand 20.06. - 210 Whatsapp Gruppen österreichweit, mit mehr als 3.500 Familien</a:t>
            </a:r>
            <a:endParaRPr lang="de-AT" sz="1700" dirty="0"/>
          </a:p>
        </p:txBody>
      </p:sp>
      <p:sp>
        <p:nvSpPr>
          <p:cNvPr id="20" name="Rechteck 19">
            <a:extLst>
              <a:ext uri="{FF2B5EF4-FFF2-40B4-BE49-F238E27FC236}">
                <a16:creationId xmlns:a16="http://schemas.microsoft.com/office/drawing/2014/main" id="{683A078F-8478-3F08-4D6B-CD73DEC3D474}"/>
              </a:ext>
            </a:extLst>
          </p:cNvPr>
          <p:cNvSpPr/>
          <p:nvPr/>
        </p:nvSpPr>
        <p:spPr>
          <a:xfrm>
            <a:off x="11067011" y="1574509"/>
            <a:ext cx="820189" cy="254291"/>
          </a:xfrm>
          <a:prstGeom prst="rect">
            <a:avLst/>
          </a:prstGeom>
          <a:solidFill>
            <a:srgbClr val="E3F4E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pic>
        <p:nvPicPr>
          <p:cNvPr id="19" name="Grafik 18">
            <a:extLst>
              <a:ext uri="{FF2B5EF4-FFF2-40B4-BE49-F238E27FC236}">
                <a16:creationId xmlns:a16="http://schemas.microsoft.com/office/drawing/2014/main" id="{86187727-DAD1-33EF-278C-392B5A70B46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644221" y="1445541"/>
            <a:ext cx="3075637" cy="2985964"/>
          </a:xfrm>
          <a:prstGeom prst="rect">
            <a:avLst/>
          </a:prstGeom>
          <a:effectLst>
            <a:outerShdw blurRad="38100" sx="106000" sy="106000" algn="ctr" rotWithShape="0">
              <a:schemeClr val="bg2">
                <a:lumMod val="50000"/>
                <a:alpha val="10000"/>
              </a:schemeClr>
            </a:outerShdw>
          </a:effectLst>
        </p:spPr>
      </p:pic>
    </p:spTree>
    <p:extLst>
      <p:ext uri="{BB962C8B-B14F-4D97-AF65-F5344CB8AC3E}">
        <p14:creationId xmlns:p14="http://schemas.microsoft.com/office/powerpoint/2010/main" val="354691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F1FF5AA5-540B-DFCB-B3E0-C9BD7D712DE0}"/>
            </a:ext>
          </a:extLst>
        </p:cNvPr>
        <p:cNvGrpSpPr/>
        <p:nvPr/>
      </p:nvGrpSpPr>
      <p:grpSpPr>
        <a:xfrm>
          <a:off x="0" y="0"/>
          <a:ext cx="0" cy="0"/>
          <a:chOff x="0" y="0"/>
          <a:chExt cx="0" cy="0"/>
        </a:xfrm>
      </p:grpSpPr>
      <p:pic>
        <p:nvPicPr>
          <p:cNvPr id="14" name="Grafik 13">
            <a:extLst>
              <a:ext uri="{FF2B5EF4-FFF2-40B4-BE49-F238E27FC236}">
                <a16:creationId xmlns:a16="http://schemas.microsoft.com/office/drawing/2014/main" id="{F8AB5501-DD1F-1709-FF92-D593B363A6AD}"/>
              </a:ext>
            </a:extLst>
          </p:cNvPr>
          <p:cNvPicPr>
            <a:picLocks noChangeAspect="1"/>
          </p:cNvPicPr>
          <p:nvPr/>
        </p:nvPicPr>
        <p:blipFill>
          <a:blip r:embed="rId3" cstate="screen">
            <a:alphaModFix amt="68000"/>
            <a:extLst>
              <a:ext uri="{28A0092B-C50C-407E-A947-70E740481C1C}">
                <a14:useLocalDpi xmlns:a14="http://schemas.microsoft.com/office/drawing/2010/main" val="0"/>
              </a:ext>
            </a:extLst>
          </a:blip>
          <a:srcRect/>
          <a:stretch>
            <a:fillRect/>
          </a:stretch>
        </p:blipFill>
        <p:spPr>
          <a:xfrm>
            <a:off x="1184057" y="1466292"/>
            <a:ext cx="9226955" cy="4873279"/>
          </a:xfrm>
          <a:prstGeom prst="rect">
            <a:avLst/>
          </a:prstGeom>
          <a:ln>
            <a:noFill/>
          </a:ln>
          <a:effectLst>
            <a:outerShdw blurRad="101600" dir="2700000" sx="1000" sy="1000" algn="tl" rotWithShape="0">
              <a:srgbClr val="333333"/>
            </a:outerShdw>
          </a:effectLst>
        </p:spPr>
      </p:pic>
      <p:pic>
        <p:nvPicPr>
          <p:cNvPr id="7" name="Grafik 6">
            <a:extLst>
              <a:ext uri="{FF2B5EF4-FFF2-40B4-BE49-F238E27FC236}">
                <a16:creationId xmlns:a16="http://schemas.microsoft.com/office/drawing/2014/main" id="{CCFC8377-4129-A60E-43C5-1E2588E5DB6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2F67B297-A0EC-DF17-AE6A-DEB4131A4932}"/>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ELTERNVERNETZUNG– ÜBER WHATSAPP</a:t>
            </a:r>
            <a:endParaRPr sz="667" b="1" dirty="0">
              <a:latin typeface="Quicksand" panose="02000303000000000000" pitchFamily="2" charset="0"/>
              <a:ea typeface="Montserrat ExtraBold"/>
              <a:cs typeface="Montserrat ExtraBold"/>
              <a:sym typeface="Montserrat ExtraBold"/>
            </a:endParaRPr>
          </a:p>
        </p:txBody>
      </p:sp>
      <p:sp>
        <p:nvSpPr>
          <p:cNvPr id="15" name="Ellipse 14">
            <a:extLst>
              <a:ext uri="{FF2B5EF4-FFF2-40B4-BE49-F238E27FC236}">
                <a16:creationId xmlns:a16="http://schemas.microsoft.com/office/drawing/2014/main" id="{DD6A74DC-A23A-AD98-B6B6-65E4E046841E}"/>
              </a:ext>
            </a:extLst>
          </p:cNvPr>
          <p:cNvSpPr/>
          <p:nvPr/>
        </p:nvSpPr>
        <p:spPr>
          <a:xfrm>
            <a:off x="500301" y="1354414"/>
            <a:ext cx="2394064" cy="2337081"/>
          </a:xfrm>
          <a:prstGeom prst="ellipse">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 name="Pfeil: nach unten 2">
            <a:extLst>
              <a:ext uri="{FF2B5EF4-FFF2-40B4-BE49-F238E27FC236}">
                <a16:creationId xmlns:a16="http://schemas.microsoft.com/office/drawing/2014/main" id="{03F12272-C28E-07EF-25B1-FB8C6AFC6582}"/>
              </a:ext>
            </a:extLst>
          </p:cNvPr>
          <p:cNvSpPr/>
          <p:nvPr/>
        </p:nvSpPr>
        <p:spPr>
          <a:xfrm rot="16200000">
            <a:off x="3099740" y="2009066"/>
            <a:ext cx="522266" cy="66039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4" name="Pfeil: nach unten 3">
            <a:extLst>
              <a:ext uri="{FF2B5EF4-FFF2-40B4-BE49-F238E27FC236}">
                <a16:creationId xmlns:a16="http://schemas.microsoft.com/office/drawing/2014/main" id="{F22047F3-0E37-32E6-4346-E3A9CC610622}"/>
              </a:ext>
            </a:extLst>
          </p:cNvPr>
          <p:cNvSpPr/>
          <p:nvPr/>
        </p:nvSpPr>
        <p:spPr>
          <a:xfrm rot="17401612">
            <a:off x="3018289" y="2721725"/>
            <a:ext cx="522266" cy="68591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5" name="Pfeil: nach unten 4">
            <a:extLst>
              <a:ext uri="{FF2B5EF4-FFF2-40B4-BE49-F238E27FC236}">
                <a16:creationId xmlns:a16="http://schemas.microsoft.com/office/drawing/2014/main" id="{96E423DF-B4C0-529C-7C36-351C05B8A088}"/>
              </a:ext>
            </a:extLst>
          </p:cNvPr>
          <p:cNvSpPr/>
          <p:nvPr/>
        </p:nvSpPr>
        <p:spPr>
          <a:xfrm rot="18734792">
            <a:off x="2631359" y="3355055"/>
            <a:ext cx="522266" cy="672879"/>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11" name="Pfeil: nach unten 10">
            <a:extLst>
              <a:ext uri="{FF2B5EF4-FFF2-40B4-BE49-F238E27FC236}">
                <a16:creationId xmlns:a16="http://schemas.microsoft.com/office/drawing/2014/main" id="{D8AD693B-6B8A-593E-2FD4-8789B50C3E53}"/>
              </a:ext>
            </a:extLst>
          </p:cNvPr>
          <p:cNvSpPr/>
          <p:nvPr/>
        </p:nvSpPr>
        <p:spPr>
          <a:xfrm rot="20536831">
            <a:off x="1984783" y="3753953"/>
            <a:ext cx="522266" cy="717504"/>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17" name="Textfeld 16">
            <a:extLst>
              <a:ext uri="{FF2B5EF4-FFF2-40B4-BE49-F238E27FC236}">
                <a16:creationId xmlns:a16="http://schemas.microsoft.com/office/drawing/2014/main" id="{4C30C45A-7AD3-F50E-41F1-2D4EF4A1A3D8}"/>
              </a:ext>
            </a:extLst>
          </p:cNvPr>
          <p:cNvSpPr txBox="1"/>
          <p:nvPr/>
        </p:nvSpPr>
        <p:spPr>
          <a:xfrm>
            <a:off x="424902" y="1532245"/>
            <a:ext cx="2545915" cy="1671740"/>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Infos</a:t>
            </a:r>
            <a:r>
              <a:rPr lang="en-GB" sz="2200" b="1" dirty="0">
                <a:solidFill>
                  <a:srgbClr val="00353F"/>
                </a:solidFill>
                <a:latin typeface="Quicksand" panose="02000303000000000000" pitchFamily="2" charset="0"/>
                <a:ea typeface="Montserrat ExtraBold"/>
                <a:cs typeface="Montserrat ExtraBold"/>
                <a:sym typeface="Montserrat ExtraBold"/>
              </a:rPr>
              <a:t>,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Aufklärung &amp; Support von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spc="-150" dirty="0">
                <a:solidFill>
                  <a:srgbClr val="00353F"/>
                </a:solidFill>
                <a:latin typeface="Quicksand" panose="02000303000000000000" pitchFamily="2" charset="0"/>
                <a:ea typeface="Montserrat ExtraBold"/>
                <a:cs typeface="Montserrat ExtraBold"/>
                <a:sym typeface="Montserrat ExtraBold"/>
              </a:rPr>
              <a:t>SFK Österreich</a:t>
            </a:r>
            <a:endParaRPr lang="en-GB" sz="2200" b="1" spc="-150" dirty="0">
              <a:latin typeface="Quicksand" panose="02000303000000000000" pitchFamily="2" charset="0"/>
              <a:ea typeface="Montserrat ExtraBold"/>
              <a:cs typeface="Montserrat ExtraBold"/>
              <a:sym typeface="Montserrat ExtraBold"/>
            </a:endParaRPr>
          </a:p>
        </p:txBody>
      </p:sp>
    </p:spTree>
    <p:extLst>
      <p:ext uri="{BB962C8B-B14F-4D97-AF65-F5344CB8AC3E}">
        <p14:creationId xmlns:p14="http://schemas.microsoft.com/office/powerpoint/2010/main" val="1426086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E2FF4C28-8322-D77A-7068-1D7E65D7C0FE}"/>
            </a:ext>
          </a:extLst>
        </p:cNvPr>
        <p:cNvGrpSpPr/>
        <p:nvPr/>
      </p:nvGrpSpPr>
      <p:grpSpPr>
        <a:xfrm>
          <a:off x="0" y="0"/>
          <a:ext cx="0" cy="0"/>
          <a:chOff x="0" y="0"/>
          <a:chExt cx="0" cy="0"/>
        </a:xfrm>
      </p:grpSpPr>
      <p:pic>
        <p:nvPicPr>
          <p:cNvPr id="12" name="Grafik 11">
            <a:extLst>
              <a:ext uri="{FF2B5EF4-FFF2-40B4-BE49-F238E27FC236}">
                <a16:creationId xmlns:a16="http://schemas.microsoft.com/office/drawing/2014/main" id="{0DCBBFA4-0B11-B5CC-4596-4972A59D1930}"/>
              </a:ext>
            </a:extLst>
          </p:cNvPr>
          <p:cNvPicPr>
            <a:picLocks noChangeAspect="1"/>
          </p:cNvPicPr>
          <p:nvPr/>
        </p:nvPicPr>
        <p:blipFill>
          <a:blip r:embed="rId3" cstate="screen">
            <a:alphaModFix amt="42000"/>
            <a:extLst>
              <a:ext uri="{28A0092B-C50C-407E-A947-70E740481C1C}">
                <a14:useLocalDpi xmlns:a14="http://schemas.microsoft.com/office/drawing/2010/main" val="0"/>
              </a:ext>
            </a:extLst>
          </a:blip>
          <a:srcRect/>
          <a:stretch>
            <a:fillRect/>
          </a:stretch>
        </p:blipFill>
        <p:spPr>
          <a:xfrm>
            <a:off x="1184057" y="1466292"/>
            <a:ext cx="9226955" cy="4873279"/>
          </a:xfrm>
          <a:prstGeom prst="rect">
            <a:avLst/>
          </a:prstGeom>
          <a:ln>
            <a:noFill/>
          </a:ln>
          <a:effectLst>
            <a:outerShdw blurRad="101600" dir="2700000" sx="1000" sy="1000" algn="tl" rotWithShape="0">
              <a:srgbClr val="333333"/>
            </a:outerShdw>
          </a:effectLst>
        </p:spPr>
      </p:pic>
      <p:pic>
        <p:nvPicPr>
          <p:cNvPr id="7" name="Grafik 6">
            <a:extLst>
              <a:ext uri="{FF2B5EF4-FFF2-40B4-BE49-F238E27FC236}">
                <a16:creationId xmlns:a16="http://schemas.microsoft.com/office/drawing/2014/main" id="{41411B15-DBE0-A4F9-5527-9DD2598C9F8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1F97DA00-D668-450D-1081-FB037F286A7A}"/>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ELTERNVERNETZUNG– ÜBER WHATSAPP</a:t>
            </a:r>
            <a:endParaRPr sz="667" b="1" dirty="0">
              <a:latin typeface="Quicksand" panose="02000303000000000000" pitchFamily="2" charset="0"/>
              <a:ea typeface="Montserrat ExtraBold"/>
              <a:cs typeface="Montserrat ExtraBold"/>
              <a:sym typeface="Montserrat ExtraBold"/>
            </a:endParaRPr>
          </a:p>
        </p:txBody>
      </p:sp>
      <p:sp>
        <p:nvSpPr>
          <p:cNvPr id="6" name="Ellipse 5">
            <a:extLst>
              <a:ext uri="{FF2B5EF4-FFF2-40B4-BE49-F238E27FC236}">
                <a16:creationId xmlns:a16="http://schemas.microsoft.com/office/drawing/2014/main" id="{22ACE7BC-7A1F-E347-BD54-AAC08E6BBC62}"/>
              </a:ext>
            </a:extLst>
          </p:cNvPr>
          <p:cNvSpPr/>
          <p:nvPr/>
        </p:nvSpPr>
        <p:spPr>
          <a:xfrm>
            <a:off x="7848701" y="1301523"/>
            <a:ext cx="2394064" cy="2337081"/>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9" name="Textfeld 8">
            <a:extLst>
              <a:ext uri="{FF2B5EF4-FFF2-40B4-BE49-F238E27FC236}">
                <a16:creationId xmlns:a16="http://schemas.microsoft.com/office/drawing/2014/main" id="{FE45D1DC-8D62-E33A-6819-5CF737F7AFD8}"/>
              </a:ext>
            </a:extLst>
          </p:cNvPr>
          <p:cNvSpPr txBox="1"/>
          <p:nvPr/>
        </p:nvSpPr>
        <p:spPr>
          <a:xfrm>
            <a:off x="7778347" y="1815347"/>
            <a:ext cx="2529846"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Gemeinsame</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Initiative, </a:t>
            </a:r>
            <a:r>
              <a:rPr lang="en-GB" sz="2200" b="1" dirty="0" err="1">
                <a:solidFill>
                  <a:srgbClr val="00353F"/>
                </a:solidFill>
                <a:latin typeface="Quicksand" panose="02000303000000000000" pitchFamily="2" charset="0"/>
                <a:ea typeface="Montserrat ExtraBold"/>
                <a:cs typeface="Montserrat ExtraBold"/>
                <a:sym typeface="Montserrat ExtraBold"/>
              </a:rPr>
              <a:t>mehr</a:t>
            </a:r>
            <a:r>
              <a:rPr lang="en-GB" sz="2200" b="1" dirty="0">
                <a:solidFill>
                  <a:srgbClr val="00353F"/>
                </a:solidFill>
                <a:latin typeface="Quicksand" panose="02000303000000000000" pitchFamily="2" charset="0"/>
                <a:ea typeface="Montserrat ExtraBold"/>
                <a:cs typeface="Montserrat ExtraBold"/>
                <a:sym typeface="Montserrat ExtraBold"/>
              </a:rPr>
              <a:t> </a:t>
            </a:r>
            <a:r>
              <a:rPr lang="en-GB" sz="2200" b="1" dirty="0" err="1">
                <a:solidFill>
                  <a:srgbClr val="00353F"/>
                </a:solidFill>
                <a:latin typeface="Quicksand" panose="02000303000000000000" pitchFamily="2" charset="0"/>
                <a:ea typeface="Montserrat ExtraBold"/>
                <a:cs typeface="Montserrat ExtraBold"/>
                <a:sym typeface="Montserrat ExtraBold"/>
              </a:rPr>
              <a:t>Gehör</a:t>
            </a:r>
            <a:r>
              <a:rPr lang="en-GB" sz="2200" b="1" dirty="0">
                <a:solidFill>
                  <a:srgbClr val="00353F"/>
                </a:solidFill>
                <a:latin typeface="Quicksand" panose="02000303000000000000" pitchFamily="2" charset="0"/>
                <a:ea typeface="Montserrat ExtraBold"/>
                <a:cs typeface="Montserrat ExtraBold"/>
                <a:sym typeface="Montserrat ExtraBold"/>
              </a:rPr>
              <a:t>, Kraft</a:t>
            </a:r>
            <a:endParaRPr lang="en-GB" sz="2200" b="1" dirty="0">
              <a:latin typeface="Quicksand" panose="02000303000000000000" pitchFamily="2" charset="0"/>
              <a:ea typeface="Montserrat ExtraBold"/>
              <a:cs typeface="Montserrat ExtraBold"/>
              <a:sym typeface="Montserrat ExtraBold"/>
            </a:endParaRPr>
          </a:p>
        </p:txBody>
      </p:sp>
      <p:sp>
        <p:nvSpPr>
          <p:cNvPr id="15" name="Ellipse 14">
            <a:extLst>
              <a:ext uri="{FF2B5EF4-FFF2-40B4-BE49-F238E27FC236}">
                <a16:creationId xmlns:a16="http://schemas.microsoft.com/office/drawing/2014/main" id="{BF212EFD-BA67-0DC0-DEEB-FCA350BB11EA}"/>
              </a:ext>
            </a:extLst>
          </p:cNvPr>
          <p:cNvSpPr/>
          <p:nvPr/>
        </p:nvSpPr>
        <p:spPr>
          <a:xfrm>
            <a:off x="500301" y="1354414"/>
            <a:ext cx="2394064" cy="2337081"/>
          </a:xfrm>
          <a:prstGeom prst="ellipse">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27" name="Textfeld 26">
            <a:extLst>
              <a:ext uri="{FF2B5EF4-FFF2-40B4-BE49-F238E27FC236}">
                <a16:creationId xmlns:a16="http://schemas.microsoft.com/office/drawing/2014/main" id="{0947CEEE-463D-6C6F-8AEA-78D0321B160E}"/>
              </a:ext>
            </a:extLst>
          </p:cNvPr>
          <p:cNvSpPr txBox="1"/>
          <p:nvPr/>
        </p:nvSpPr>
        <p:spPr>
          <a:xfrm>
            <a:off x="8717631" y="1381875"/>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
        <p:nvSpPr>
          <p:cNvPr id="14" name="Pfeil: nach unten 13">
            <a:extLst>
              <a:ext uri="{FF2B5EF4-FFF2-40B4-BE49-F238E27FC236}">
                <a16:creationId xmlns:a16="http://schemas.microsoft.com/office/drawing/2014/main" id="{CB9A3399-F3BD-4A34-BC23-1E071D79A49B}"/>
              </a:ext>
            </a:extLst>
          </p:cNvPr>
          <p:cNvSpPr/>
          <p:nvPr/>
        </p:nvSpPr>
        <p:spPr>
          <a:xfrm rot="16200000">
            <a:off x="3099740" y="2009066"/>
            <a:ext cx="522266" cy="66039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18" name="Pfeil: nach unten 17">
            <a:extLst>
              <a:ext uri="{FF2B5EF4-FFF2-40B4-BE49-F238E27FC236}">
                <a16:creationId xmlns:a16="http://schemas.microsoft.com/office/drawing/2014/main" id="{ADC03BA4-0681-06A0-8F68-73E7CD71E6B7}"/>
              </a:ext>
            </a:extLst>
          </p:cNvPr>
          <p:cNvSpPr/>
          <p:nvPr/>
        </p:nvSpPr>
        <p:spPr>
          <a:xfrm rot="17401612">
            <a:off x="3018289" y="2721725"/>
            <a:ext cx="522266" cy="68591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2" name="Pfeil: nach unten 21">
            <a:extLst>
              <a:ext uri="{FF2B5EF4-FFF2-40B4-BE49-F238E27FC236}">
                <a16:creationId xmlns:a16="http://schemas.microsoft.com/office/drawing/2014/main" id="{4EDC0CF8-D638-5FCD-7BC7-36E896EABF06}"/>
              </a:ext>
            </a:extLst>
          </p:cNvPr>
          <p:cNvSpPr/>
          <p:nvPr/>
        </p:nvSpPr>
        <p:spPr>
          <a:xfrm rot="18734792">
            <a:off x="2631359" y="3355055"/>
            <a:ext cx="522266" cy="672879"/>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4" name="Pfeil: nach unten 23">
            <a:extLst>
              <a:ext uri="{FF2B5EF4-FFF2-40B4-BE49-F238E27FC236}">
                <a16:creationId xmlns:a16="http://schemas.microsoft.com/office/drawing/2014/main" id="{BE9E493A-0FD9-8A84-8E4D-1D4BC2915581}"/>
              </a:ext>
            </a:extLst>
          </p:cNvPr>
          <p:cNvSpPr/>
          <p:nvPr/>
        </p:nvSpPr>
        <p:spPr>
          <a:xfrm rot="20536831">
            <a:off x="1984783" y="3753953"/>
            <a:ext cx="522266" cy="717504"/>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6" name="Textfeld 25">
            <a:extLst>
              <a:ext uri="{FF2B5EF4-FFF2-40B4-BE49-F238E27FC236}">
                <a16:creationId xmlns:a16="http://schemas.microsoft.com/office/drawing/2014/main" id="{2F43320B-A888-F85D-3D7E-22DDE9A65B45}"/>
              </a:ext>
            </a:extLst>
          </p:cNvPr>
          <p:cNvSpPr txBox="1"/>
          <p:nvPr/>
        </p:nvSpPr>
        <p:spPr>
          <a:xfrm>
            <a:off x="424902" y="1532245"/>
            <a:ext cx="2545915" cy="1671740"/>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Infos</a:t>
            </a:r>
            <a:r>
              <a:rPr lang="en-GB" sz="2200" b="1" dirty="0">
                <a:solidFill>
                  <a:srgbClr val="00353F"/>
                </a:solidFill>
                <a:latin typeface="Quicksand" panose="02000303000000000000" pitchFamily="2" charset="0"/>
                <a:ea typeface="Montserrat ExtraBold"/>
                <a:cs typeface="Montserrat ExtraBold"/>
                <a:sym typeface="Montserrat ExtraBold"/>
              </a:rPr>
              <a:t>,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Aufklärung &amp; Support von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spc="-150" dirty="0">
                <a:solidFill>
                  <a:srgbClr val="00353F"/>
                </a:solidFill>
                <a:latin typeface="Quicksand" panose="02000303000000000000" pitchFamily="2" charset="0"/>
                <a:ea typeface="Montserrat ExtraBold"/>
                <a:cs typeface="Montserrat ExtraBold"/>
                <a:sym typeface="Montserrat ExtraBold"/>
              </a:rPr>
              <a:t>SFK Österreich</a:t>
            </a:r>
            <a:endParaRPr lang="en-GB" sz="2200" b="1" spc="-150" dirty="0">
              <a:latin typeface="Quicksand" panose="02000303000000000000" pitchFamily="2" charset="0"/>
              <a:ea typeface="Montserrat ExtraBold"/>
              <a:cs typeface="Montserrat ExtraBold"/>
              <a:sym typeface="Montserrat ExtraBold"/>
            </a:endParaRPr>
          </a:p>
        </p:txBody>
      </p:sp>
      <p:sp>
        <p:nvSpPr>
          <p:cNvPr id="30" name="Ellipse 29">
            <a:extLst>
              <a:ext uri="{FF2B5EF4-FFF2-40B4-BE49-F238E27FC236}">
                <a16:creationId xmlns:a16="http://schemas.microsoft.com/office/drawing/2014/main" id="{287F11F3-AF36-88A6-71FF-4290BDB9622C}"/>
              </a:ext>
            </a:extLst>
          </p:cNvPr>
          <p:cNvSpPr/>
          <p:nvPr/>
        </p:nvSpPr>
        <p:spPr>
          <a:xfrm>
            <a:off x="1780987" y="4331350"/>
            <a:ext cx="2347937" cy="2292052"/>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2" name="Textfeld 31">
            <a:extLst>
              <a:ext uri="{FF2B5EF4-FFF2-40B4-BE49-F238E27FC236}">
                <a16:creationId xmlns:a16="http://schemas.microsoft.com/office/drawing/2014/main" id="{4A22530A-A16C-02C4-451B-415669760416}"/>
              </a:ext>
            </a:extLst>
          </p:cNvPr>
          <p:cNvSpPr txBox="1"/>
          <p:nvPr/>
        </p:nvSpPr>
        <p:spPr>
          <a:xfrm>
            <a:off x="1544022" y="4855962"/>
            <a:ext cx="2821432"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Austausch</a:t>
            </a:r>
            <a:r>
              <a:rPr lang="en-GB" sz="2200" b="1" dirty="0">
                <a:solidFill>
                  <a:srgbClr val="00353F"/>
                </a:solidFill>
                <a:latin typeface="Quicksand" panose="02000303000000000000" pitchFamily="2" charset="0"/>
                <a:ea typeface="Montserrat ExtraBold"/>
                <a:cs typeface="Montserrat ExtraBold"/>
                <a:sym typeface="Montserrat ExtraBold"/>
              </a:rPr>
              <a:t>,</a:t>
            </a:r>
          </a:p>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Zusammenhalt</a:t>
            </a:r>
            <a:r>
              <a:rPr lang="en-GB" sz="2200" b="1" dirty="0">
                <a:solidFill>
                  <a:srgbClr val="00353F"/>
                </a:solidFill>
                <a:latin typeface="Quicksand" panose="02000303000000000000" pitchFamily="2" charset="0"/>
                <a:ea typeface="Montserrat ExtraBold"/>
                <a:cs typeface="Montserrat ExtraBold"/>
                <a:sym typeface="Montserrat ExtraBold"/>
              </a:rPr>
              <a:t>, </a:t>
            </a:r>
          </a:p>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Sicherheit</a:t>
            </a:r>
            <a:endParaRPr lang="en-GB" sz="2200" b="1" dirty="0">
              <a:latin typeface="Quicksand" panose="02000303000000000000" pitchFamily="2" charset="0"/>
              <a:ea typeface="Montserrat ExtraBold"/>
              <a:cs typeface="Montserrat ExtraBold"/>
              <a:sym typeface="Montserrat ExtraBold"/>
            </a:endParaRPr>
          </a:p>
        </p:txBody>
      </p:sp>
      <p:sp>
        <p:nvSpPr>
          <p:cNvPr id="34" name="Textfeld 33">
            <a:extLst>
              <a:ext uri="{FF2B5EF4-FFF2-40B4-BE49-F238E27FC236}">
                <a16:creationId xmlns:a16="http://schemas.microsoft.com/office/drawing/2014/main" id="{60896278-F106-5B85-F444-84A6BCD63A21}"/>
              </a:ext>
            </a:extLst>
          </p:cNvPr>
          <p:cNvSpPr txBox="1"/>
          <p:nvPr/>
        </p:nvSpPr>
        <p:spPr>
          <a:xfrm>
            <a:off x="2558458" y="4408877"/>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Tree>
    <p:extLst>
      <p:ext uri="{BB962C8B-B14F-4D97-AF65-F5344CB8AC3E}">
        <p14:creationId xmlns:p14="http://schemas.microsoft.com/office/powerpoint/2010/main" val="2621218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022984CA-7ABB-7BA1-EEB1-2DBDBFF239FD}"/>
            </a:ext>
          </a:extLst>
        </p:cNvPr>
        <p:cNvGrpSpPr/>
        <p:nvPr/>
      </p:nvGrpSpPr>
      <p:grpSpPr>
        <a:xfrm>
          <a:off x="0" y="0"/>
          <a:ext cx="0" cy="0"/>
          <a:chOff x="0" y="0"/>
          <a:chExt cx="0" cy="0"/>
        </a:xfrm>
      </p:grpSpPr>
      <p:pic>
        <p:nvPicPr>
          <p:cNvPr id="12" name="Grafik 11">
            <a:extLst>
              <a:ext uri="{FF2B5EF4-FFF2-40B4-BE49-F238E27FC236}">
                <a16:creationId xmlns:a16="http://schemas.microsoft.com/office/drawing/2014/main" id="{B580CCE6-C72F-8A8F-5B8E-6A7CB581E647}"/>
              </a:ext>
            </a:extLst>
          </p:cNvPr>
          <p:cNvPicPr>
            <a:picLocks noChangeAspect="1"/>
          </p:cNvPicPr>
          <p:nvPr/>
        </p:nvPicPr>
        <p:blipFill>
          <a:blip r:embed="rId3" cstate="screen">
            <a:alphaModFix amt="30000"/>
            <a:extLst>
              <a:ext uri="{28A0092B-C50C-407E-A947-70E740481C1C}">
                <a14:useLocalDpi xmlns:a14="http://schemas.microsoft.com/office/drawing/2010/main" val="0"/>
              </a:ext>
            </a:extLst>
          </a:blip>
          <a:srcRect/>
          <a:stretch>
            <a:fillRect/>
          </a:stretch>
        </p:blipFill>
        <p:spPr>
          <a:xfrm>
            <a:off x="1184057" y="1466292"/>
            <a:ext cx="9226955" cy="4873279"/>
          </a:xfrm>
          <a:prstGeom prst="rect">
            <a:avLst/>
          </a:prstGeom>
          <a:ln>
            <a:noFill/>
          </a:ln>
          <a:effectLst>
            <a:outerShdw blurRad="101600" dir="2700000" sx="1000" sy="1000" algn="tl" rotWithShape="0">
              <a:srgbClr val="333333"/>
            </a:outerShdw>
          </a:effectLst>
        </p:spPr>
      </p:pic>
      <p:pic>
        <p:nvPicPr>
          <p:cNvPr id="7" name="Grafik 6">
            <a:extLst>
              <a:ext uri="{FF2B5EF4-FFF2-40B4-BE49-F238E27FC236}">
                <a16:creationId xmlns:a16="http://schemas.microsoft.com/office/drawing/2014/main" id="{C46B3AD4-71C6-E10F-3315-8373C7342A5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B8D852D0-9A82-020B-7948-DCE409FC52A4}"/>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ELTERNVERNETZUNG– ÜBER WHATSAPP</a:t>
            </a:r>
            <a:endParaRPr sz="667" b="1" dirty="0">
              <a:latin typeface="Quicksand" panose="02000303000000000000" pitchFamily="2" charset="0"/>
              <a:ea typeface="Montserrat ExtraBold"/>
              <a:cs typeface="Montserrat ExtraBold"/>
              <a:sym typeface="Montserrat ExtraBold"/>
            </a:endParaRPr>
          </a:p>
        </p:txBody>
      </p:sp>
      <p:sp>
        <p:nvSpPr>
          <p:cNvPr id="6" name="Ellipse 5">
            <a:extLst>
              <a:ext uri="{FF2B5EF4-FFF2-40B4-BE49-F238E27FC236}">
                <a16:creationId xmlns:a16="http://schemas.microsoft.com/office/drawing/2014/main" id="{DDC4AFFD-63FD-ABD2-9B3E-C5F2049F0A23}"/>
              </a:ext>
            </a:extLst>
          </p:cNvPr>
          <p:cNvSpPr/>
          <p:nvPr/>
        </p:nvSpPr>
        <p:spPr>
          <a:xfrm>
            <a:off x="7848701" y="1301523"/>
            <a:ext cx="2394064" cy="2337081"/>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9" name="Textfeld 8">
            <a:extLst>
              <a:ext uri="{FF2B5EF4-FFF2-40B4-BE49-F238E27FC236}">
                <a16:creationId xmlns:a16="http://schemas.microsoft.com/office/drawing/2014/main" id="{6D458891-D4CB-D8B2-DADF-6B1638B2110A}"/>
              </a:ext>
            </a:extLst>
          </p:cNvPr>
          <p:cNvSpPr txBox="1"/>
          <p:nvPr/>
        </p:nvSpPr>
        <p:spPr>
          <a:xfrm>
            <a:off x="7778347" y="1815347"/>
            <a:ext cx="2529846"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Gemeinsame</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Initiative, </a:t>
            </a:r>
            <a:r>
              <a:rPr lang="en-GB" sz="2200" b="1" dirty="0" err="1">
                <a:solidFill>
                  <a:srgbClr val="00353F"/>
                </a:solidFill>
                <a:latin typeface="Quicksand" panose="02000303000000000000" pitchFamily="2" charset="0"/>
                <a:ea typeface="Montserrat ExtraBold"/>
                <a:cs typeface="Montserrat ExtraBold"/>
                <a:sym typeface="Montserrat ExtraBold"/>
              </a:rPr>
              <a:t>mehr</a:t>
            </a:r>
            <a:r>
              <a:rPr lang="en-GB" sz="2200" b="1" dirty="0">
                <a:solidFill>
                  <a:srgbClr val="00353F"/>
                </a:solidFill>
                <a:latin typeface="Quicksand" panose="02000303000000000000" pitchFamily="2" charset="0"/>
                <a:ea typeface="Montserrat ExtraBold"/>
                <a:cs typeface="Montserrat ExtraBold"/>
                <a:sym typeface="Montserrat ExtraBold"/>
              </a:rPr>
              <a:t> </a:t>
            </a:r>
            <a:r>
              <a:rPr lang="en-GB" sz="2200" b="1" dirty="0" err="1">
                <a:solidFill>
                  <a:srgbClr val="00353F"/>
                </a:solidFill>
                <a:latin typeface="Quicksand" panose="02000303000000000000" pitchFamily="2" charset="0"/>
                <a:ea typeface="Montserrat ExtraBold"/>
                <a:cs typeface="Montserrat ExtraBold"/>
                <a:sym typeface="Montserrat ExtraBold"/>
              </a:rPr>
              <a:t>Gehör</a:t>
            </a:r>
            <a:r>
              <a:rPr lang="en-GB" sz="2200" b="1" dirty="0">
                <a:solidFill>
                  <a:srgbClr val="00353F"/>
                </a:solidFill>
                <a:latin typeface="Quicksand" panose="02000303000000000000" pitchFamily="2" charset="0"/>
                <a:ea typeface="Montserrat ExtraBold"/>
                <a:cs typeface="Montserrat ExtraBold"/>
                <a:sym typeface="Montserrat ExtraBold"/>
              </a:rPr>
              <a:t>, Kraft</a:t>
            </a:r>
            <a:endParaRPr lang="en-GB" sz="2200" b="1" dirty="0">
              <a:latin typeface="Quicksand" panose="02000303000000000000" pitchFamily="2" charset="0"/>
              <a:ea typeface="Montserrat ExtraBold"/>
              <a:cs typeface="Montserrat ExtraBold"/>
              <a:sym typeface="Montserrat ExtraBold"/>
            </a:endParaRPr>
          </a:p>
        </p:txBody>
      </p:sp>
      <p:sp>
        <p:nvSpPr>
          <p:cNvPr id="15" name="Ellipse 14">
            <a:extLst>
              <a:ext uri="{FF2B5EF4-FFF2-40B4-BE49-F238E27FC236}">
                <a16:creationId xmlns:a16="http://schemas.microsoft.com/office/drawing/2014/main" id="{DF176E4C-7E23-6FCC-C258-86231C573831}"/>
              </a:ext>
            </a:extLst>
          </p:cNvPr>
          <p:cNvSpPr/>
          <p:nvPr/>
        </p:nvSpPr>
        <p:spPr>
          <a:xfrm>
            <a:off x="500301" y="1354414"/>
            <a:ext cx="2394064" cy="2337081"/>
          </a:xfrm>
          <a:prstGeom prst="ellipse">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9" name="Ellipse 18">
            <a:extLst>
              <a:ext uri="{FF2B5EF4-FFF2-40B4-BE49-F238E27FC236}">
                <a16:creationId xmlns:a16="http://schemas.microsoft.com/office/drawing/2014/main" id="{7F1F432F-9DD9-5BEF-2FEC-4F4E1975746F}"/>
              </a:ext>
            </a:extLst>
          </p:cNvPr>
          <p:cNvSpPr/>
          <p:nvPr/>
        </p:nvSpPr>
        <p:spPr>
          <a:xfrm>
            <a:off x="1780987" y="4331350"/>
            <a:ext cx="2347937" cy="2292052"/>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20" name="Textfeld 19">
            <a:extLst>
              <a:ext uri="{FF2B5EF4-FFF2-40B4-BE49-F238E27FC236}">
                <a16:creationId xmlns:a16="http://schemas.microsoft.com/office/drawing/2014/main" id="{C6E9EA5B-C16A-1CA4-417A-FA96A383A78A}"/>
              </a:ext>
            </a:extLst>
          </p:cNvPr>
          <p:cNvSpPr txBox="1"/>
          <p:nvPr/>
        </p:nvSpPr>
        <p:spPr>
          <a:xfrm>
            <a:off x="424902" y="1532245"/>
            <a:ext cx="2545915" cy="1671740"/>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Infos</a:t>
            </a:r>
            <a:r>
              <a:rPr lang="en-GB" sz="2200" b="1" dirty="0">
                <a:solidFill>
                  <a:srgbClr val="00353F"/>
                </a:solidFill>
                <a:latin typeface="Quicksand" panose="02000303000000000000" pitchFamily="2" charset="0"/>
                <a:ea typeface="Montserrat ExtraBold"/>
                <a:cs typeface="Montserrat ExtraBold"/>
                <a:sym typeface="Montserrat ExtraBold"/>
              </a:rPr>
              <a:t>,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Aufklärung &amp; Support von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spc="-150" dirty="0">
                <a:solidFill>
                  <a:srgbClr val="00353F"/>
                </a:solidFill>
                <a:latin typeface="Quicksand" panose="02000303000000000000" pitchFamily="2" charset="0"/>
                <a:ea typeface="Montserrat ExtraBold"/>
                <a:cs typeface="Montserrat ExtraBold"/>
                <a:sym typeface="Montserrat ExtraBold"/>
              </a:rPr>
              <a:t>SFK Österreich</a:t>
            </a:r>
            <a:endParaRPr lang="en-GB" sz="2200" b="1" spc="-150" dirty="0">
              <a:latin typeface="Quicksand" panose="02000303000000000000" pitchFamily="2" charset="0"/>
              <a:ea typeface="Montserrat ExtraBold"/>
              <a:cs typeface="Montserrat ExtraBold"/>
              <a:sym typeface="Montserrat ExtraBold"/>
            </a:endParaRPr>
          </a:p>
        </p:txBody>
      </p:sp>
      <p:sp>
        <p:nvSpPr>
          <p:cNvPr id="16" name="Textfeld 15">
            <a:extLst>
              <a:ext uri="{FF2B5EF4-FFF2-40B4-BE49-F238E27FC236}">
                <a16:creationId xmlns:a16="http://schemas.microsoft.com/office/drawing/2014/main" id="{8D26D051-32AB-E056-CB42-437385C48A85}"/>
              </a:ext>
            </a:extLst>
          </p:cNvPr>
          <p:cNvSpPr txBox="1"/>
          <p:nvPr/>
        </p:nvSpPr>
        <p:spPr>
          <a:xfrm>
            <a:off x="1544022" y="4855962"/>
            <a:ext cx="2821432"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Austausch</a:t>
            </a:r>
            <a:r>
              <a:rPr lang="en-GB" sz="2200" b="1" dirty="0">
                <a:solidFill>
                  <a:srgbClr val="00353F"/>
                </a:solidFill>
                <a:latin typeface="Quicksand" panose="02000303000000000000" pitchFamily="2" charset="0"/>
                <a:ea typeface="Montserrat ExtraBold"/>
                <a:cs typeface="Montserrat ExtraBold"/>
                <a:sym typeface="Montserrat ExtraBold"/>
              </a:rPr>
              <a:t>,</a:t>
            </a:r>
          </a:p>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Zusammenhalt</a:t>
            </a:r>
            <a:r>
              <a:rPr lang="en-GB" sz="2200" b="1" dirty="0">
                <a:solidFill>
                  <a:srgbClr val="00353F"/>
                </a:solidFill>
                <a:latin typeface="Quicksand" panose="02000303000000000000" pitchFamily="2" charset="0"/>
                <a:ea typeface="Montserrat ExtraBold"/>
                <a:cs typeface="Montserrat ExtraBold"/>
                <a:sym typeface="Montserrat ExtraBold"/>
              </a:rPr>
              <a:t>, </a:t>
            </a:r>
          </a:p>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Sicherheit</a:t>
            </a:r>
            <a:endParaRPr lang="en-GB" sz="2200" b="1" dirty="0">
              <a:latin typeface="Quicksand" panose="02000303000000000000" pitchFamily="2" charset="0"/>
              <a:ea typeface="Montserrat ExtraBold"/>
              <a:cs typeface="Montserrat ExtraBold"/>
              <a:sym typeface="Montserrat ExtraBold"/>
            </a:endParaRPr>
          </a:p>
        </p:txBody>
      </p:sp>
      <p:sp>
        <p:nvSpPr>
          <p:cNvPr id="21" name="Ellipse 20">
            <a:extLst>
              <a:ext uri="{FF2B5EF4-FFF2-40B4-BE49-F238E27FC236}">
                <a16:creationId xmlns:a16="http://schemas.microsoft.com/office/drawing/2014/main" id="{E6C37389-8A06-E06F-A717-DE34469E417C}"/>
              </a:ext>
            </a:extLst>
          </p:cNvPr>
          <p:cNvSpPr/>
          <p:nvPr/>
        </p:nvSpPr>
        <p:spPr>
          <a:xfrm rot="20137528">
            <a:off x="5090399" y="3787326"/>
            <a:ext cx="2862192" cy="2794067"/>
          </a:xfrm>
          <a:prstGeom prst="ellipse">
            <a:avLst/>
          </a:prstGeom>
          <a:gradFill flip="none" rotWithShape="1">
            <a:gsLst>
              <a:gs pos="5000">
                <a:srgbClr val="92D050"/>
              </a:gs>
              <a:gs pos="74000">
                <a:srgbClr val="D8D82A"/>
              </a:gs>
              <a:gs pos="83000">
                <a:srgbClr val="D8D82A"/>
              </a:gs>
              <a:gs pos="100000">
                <a:srgbClr val="D8D82A"/>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2" name="Textfeld 21">
            <a:extLst>
              <a:ext uri="{FF2B5EF4-FFF2-40B4-BE49-F238E27FC236}">
                <a16:creationId xmlns:a16="http://schemas.microsoft.com/office/drawing/2014/main" id="{AC640886-7B90-993A-5EBD-B621E596E0DA}"/>
              </a:ext>
            </a:extLst>
          </p:cNvPr>
          <p:cNvSpPr txBox="1"/>
          <p:nvPr/>
        </p:nvSpPr>
        <p:spPr>
          <a:xfrm>
            <a:off x="5386373" y="4251491"/>
            <a:ext cx="2284238" cy="1671740"/>
          </a:xfrm>
          <a:prstGeom prst="rect">
            <a:avLst/>
          </a:prstGeom>
          <a:noFill/>
        </p:spPr>
        <p:txBody>
          <a:bodyPr wrap="square">
            <a:spAutoFit/>
          </a:bodyPr>
          <a:lstStyle/>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ELTERN-BÜNDNIS</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Mehr Schutz &amp;</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err="1">
                <a:solidFill>
                  <a:srgbClr val="00353F"/>
                </a:solidFill>
                <a:latin typeface="Quicksand" panose="02000303000000000000" pitchFamily="2" charset="0"/>
                <a:ea typeface="Montserrat ExtraBold"/>
                <a:cs typeface="Montserrat ExtraBold"/>
                <a:sym typeface="Montserrat ExtraBold"/>
              </a:rPr>
              <a:t>weniger</a:t>
            </a:r>
            <a:r>
              <a:rPr lang="en-GB" sz="2200" b="1" dirty="0">
                <a:solidFill>
                  <a:srgbClr val="00353F"/>
                </a:solidFill>
                <a:latin typeface="Quicksand" panose="02000303000000000000" pitchFamily="2" charset="0"/>
                <a:ea typeface="Montserrat ExtraBold"/>
                <a:cs typeface="Montserrat ExtraBold"/>
                <a:sym typeface="Montserrat ExtraBold"/>
              </a:rPr>
              <a:t> Druck</a:t>
            </a:r>
          </a:p>
        </p:txBody>
      </p:sp>
      <p:sp>
        <p:nvSpPr>
          <p:cNvPr id="23" name="Pfeil: nach unten 22">
            <a:extLst>
              <a:ext uri="{FF2B5EF4-FFF2-40B4-BE49-F238E27FC236}">
                <a16:creationId xmlns:a16="http://schemas.microsoft.com/office/drawing/2014/main" id="{B37D5434-1233-CF32-3FE3-70796E0B216E}"/>
              </a:ext>
            </a:extLst>
          </p:cNvPr>
          <p:cNvSpPr/>
          <p:nvPr/>
        </p:nvSpPr>
        <p:spPr>
          <a:xfrm rot="15772896">
            <a:off x="4389097" y="4843188"/>
            <a:ext cx="522266" cy="816897"/>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4" name="Pfeil: nach unten 23">
            <a:extLst>
              <a:ext uri="{FF2B5EF4-FFF2-40B4-BE49-F238E27FC236}">
                <a16:creationId xmlns:a16="http://schemas.microsoft.com/office/drawing/2014/main" id="{39AD44EC-24C7-09D0-EF64-0FCFEF0CCCB9}"/>
              </a:ext>
            </a:extLst>
          </p:cNvPr>
          <p:cNvSpPr/>
          <p:nvPr/>
        </p:nvSpPr>
        <p:spPr>
          <a:xfrm rot="2787753">
            <a:off x="7564658" y="3273535"/>
            <a:ext cx="522266" cy="933965"/>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7" name="Textfeld 26">
            <a:extLst>
              <a:ext uri="{FF2B5EF4-FFF2-40B4-BE49-F238E27FC236}">
                <a16:creationId xmlns:a16="http://schemas.microsoft.com/office/drawing/2014/main" id="{45B0ED03-B32C-E67F-8DA4-35091EB6C566}"/>
              </a:ext>
            </a:extLst>
          </p:cNvPr>
          <p:cNvSpPr txBox="1"/>
          <p:nvPr/>
        </p:nvSpPr>
        <p:spPr>
          <a:xfrm>
            <a:off x="8717631" y="1381875"/>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
        <p:nvSpPr>
          <p:cNvPr id="28" name="Textfeld 27">
            <a:extLst>
              <a:ext uri="{FF2B5EF4-FFF2-40B4-BE49-F238E27FC236}">
                <a16:creationId xmlns:a16="http://schemas.microsoft.com/office/drawing/2014/main" id="{6F9B3554-C181-A55B-B02D-FE316E655F7F}"/>
              </a:ext>
            </a:extLst>
          </p:cNvPr>
          <p:cNvSpPr txBox="1"/>
          <p:nvPr/>
        </p:nvSpPr>
        <p:spPr>
          <a:xfrm>
            <a:off x="2558458" y="4408877"/>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
        <p:nvSpPr>
          <p:cNvPr id="14" name="Pfeil: nach unten 13">
            <a:extLst>
              <a:ext uri="{FF2B5EF4-FFF2-40B4-BE49-F238E27FC236}">
                <a16:creationId xmlns:a16="http://schemas.microsoft.com/office/drawing/2014/main" id="{12CC9405-62C5-1551-0DE8-5ED5EF963B38}"/>
              </a:ext>
            </a:extLst>
          </p:cNvPr>
          <p:cNvSpPr/>
          <p:nvPr/>
        </p:nvSpPr>
        <p:spPr>
          <a:xfrm rot="16200000">
            <a:off x="3099740" y="2009066"/>
            <a:ext cx="522266" cy="66039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18" name="Pfeil: nach unten 17">
            <a:extLst>
              <a:ext uri="{FF2B5EF4-FFF2-40B4-BE49-F238E27FC236}">
                <a16:creationId xmlns:a16="http://schemas.microsoft.com/office/drawing/2014/main" id="{51868D51-30A5-B308-2345-3DDE6A7EB93F}"/>
              </a:ext>
            </a:extLst>
          </p:cNvPr>
          <p:cNvSpPr/>
          <p:nvPr/>
        </p:nvSpPr>
        <p:spPr>
          <a:xfrm rot="17401612">
            <a:off x="3018289" y="2721725"/>
            <a:ext cx="522266" cy="68591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6" name="Pfeil: nach unten 25">
            <a:extLst>
              <a:ext uri="{FF2B5EF4-FFF2-40B4-BE49-F238E27FC236}">
                <a16:creationId xmlns:a16="http://schemas.microsoft.com/office/drawing/2014/main" id="{6666DEAC-C76B-83A6-8A6D-D67AE33ADB1A}"/>
              </a:ext>
            </a:extLst>
          </p:cNvPr>
          <p:cNvSpPr/>
          <p:nvPr/>
        </p:nvSpPr>
        <p:spPr>
          <a:xfrm rot="18734792">
            <a:off x="2631359" y="3355055"/>
            <a:ext cx="522266" cy="672879"/>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30" name="Pfeil: nach unten 29">
            <a:extLst>
              <a:ext uri="{FF2B5EF4-FFF2-40B4-BE49-F238E27FC236}">
                <a16:creationId xmlns:a16="http://schemas.microsoft.com/office/drawing/2014/main" id="{0BBFFAB0-BAA7-D52B-17FB-58A1EB1AF648}"/>
              </a:ext>
            </a:extLst>
          </p:cNvPr>
          <p:cNvSpPr/>
          <p:nvPr/>
        </p:nvSpPr>
        <p:spPr>
          <a:xfrm rot="20536831">
            <a:off x="1984783" y="3753953"/>
            <a:ext cx="522266" cy="717504"/>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Tree>
    <p:extLst>
      <p:ext uri="{BB962C8B-B14F-4D97-AF65-F5344CB8AC3E}">
        <p14:creationId xmlns:p14="http://schemas.microsoft.com/office/powerpoint/2010/main" val="2288644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E3F4E4"/>
        </a:solidFill>
        <a:effectLst/>
      </p:bgPr>
    </p:bg>
    <p:spTree>
      <p:nvGrpSpPr>
        <p:cNvPr id="1" name="">
          <a:extLst>
            <a:ext uri="{FF2B5EF4-FFF2-40B4-BE49-F238E27FC236}">
              <a16:creationId xmlns:a16="http://schemas.microsoft.com/office/drawing/2014/main" id="{A269EB25-A20C-AA4F-7BEB-8717A720A834}"/>
            </a:ext>
          </a:extLst>
        </p:cNvPr>
        <p:cNvGrpSpPr/>
        <p:nvPr/>
      </p:nvGrpSpPr>
      <p:grpSpPr>
        <a:xfrm>
          <a:off x="0" y="0"/>
          <a:ext cx="0" cy="0"/>
          <a:chOff x="0" y="0"/>
          <a:chExt cx="0" cy="0"/>
        </a:xfrm>
      </p:grpSpPr>
      <p:pic>
        <p:nvPicPr>
          <p:cNvPr id="13" name="Grafik 12">
            <a:extLst>
              <a:ext uri="{FF2B5EF4-FFF2-40B4-BE49-F238E27FC236}">
                <a16:creationId xmlns:a16="http://schemas.microsoft.com/office/drawing/2014/main" id="{19F5D5F2-A784-042A-F109-2BADD3B35F31}"/>
              </a:ext>
            </a:extLst>
          </p:cNvPr>
          <p:cNvPicPr>
            <a:picLocks noChangeAspect="1"/>
          </p:cNvPicPr>
          <p:nvPr/>
        </p:nvPicPr>
        <p:blipFill>
          <a:blip r:embed="rId3" cstate="screen">
            <a:alphaModFix amt="18000"/>
            <a:extLst>
              <a:ext uri="{28A0092B-C50C-407E-A947-70E740481C1C}">
                <a14:useLocalDpi xmlns:a14="http://schemas.microsoft.com/office/drawing/2010/main" val="0"/>
              </a:ext>
            </a:extLst>
          </a:blip>
          <a:srcRect/>
          <a:stretch>
            <a:fillRect/>
          </a:stretch>
        </p:blipFill>
        <p:spPr>
          <a:xfrm>
            <a:off x="1184057" y="1466292"/>
            <a:ext cx="9226955" cy="4873279"/>
          </a:xfrm>
          <a:prstGeom prst="rect">
            <a:avLst/>
          </a:prstGeom>
          <a:ln>
            <a:noFill/>
          </a:ln>
          <a:effectLst>
            <a:outerShdw blurRad="101600" dir="2700000" sx="1000" sy="1000" algn="tl" rotWithShape="0">
              <a:srgbClr val="333333"/>
            </a:outerShdw>
          </a:effectLst>
        </p:spPr>
      </p:pic>
      <p:pic>
        <p:nvPicPr>
          <p:cNvPr id="7" name="Grafik 6">
            <a:extLst>
              <a:ext uri="{FF2B5EF4-FFF2-40B4-BE49-F238E27FC236}">
                <a16:creationId xmlns:a16="http://schemas.microsoft.com/office/drawing/2014/main" id="{C7A9A77A-80CD-71AD-1200-6595E7FF99F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0301" y="399517"/>
            <a:ext cx="648817" cy="648817"/>
          </a:xfrm>
          <a:prstGeom prst="rect">
            <a:avLst/>
          </a:prstGeom>
        </p:spPr>
      </p:pic>
      <p:sp>
        <p:nvSpPr>
          <p:cNvPr id="8" name="Google Shape;463;p49">
            <a:extLst>
              <a:ext uri="{FF2B5EF4-FFF2-40B4-BE49-F238E27FC236}">
                <a16:creationId xmlns:a16="http://schemas.microsoft.com/office/drawing/2014/main" id="{27E2484C-3B86-C4C4-0213-BDDD422A6B2F}"/>
              </a:ext>
            </a:extLst>
          </p:cNvPr>
          <p:cNvSpPr txBox="1"/>
          <p:nvPr/>
        </p:nvSpPr>
        <p:spPr>
          <a:xfrm>
            <a:off x="1459233" y="433998"/>
            <a:ext cx="10732767" cy="617670"/>
          </a:xfrm>
          <a:prstGeom prst="rect">
            <a:avLst/>
          </a:prstGeom>
          <a:noFill/>
          <a:ln>
            <a:noFill/>
          </a:ln>
        </p:spPr>
        <p:txBody>
          <a:bodyPr spcFirstLastPara="1" wrap="square" lIns="25400" tIns="25400" rIns="25400" bIns="25400" anchor="ctr" anchorCtr="0">
            <a:spAutoFit/>
          </a:bodyPr>
          <a:lstStyle/>
          <a:p>
            <a:pPr>
              <a:lnSpc>
                <a:spcPct val="120000"/>
              </a:lnSpc>
              <a:buClr>
                <a:srgbClr val="00353F"/>
              </a:buClr>
              <a:buSzPts val="2300"/>
            </a:pPr>
            <a:r>
              <a:rPr lang="en-GB" sz="3067" b="1" dirty="0">
                <a:solidFill>
                  <a:srgbClr val="00353F"/>
                </a:solidFill>
                <a:latin typeface="Quicksand" panose="02000303000000000000" pitchFamily="2" charset="0"/>
                <a:ea typeface="Montserrat ExtraBold"/>
                <a:cs typeface="Montserrat ExtraBold"/>
                <a:sym typeface="Montserrat ExtraBold"/>
              </a:rPr>
              <a:t>ELTERNVERNETZUNG– ÜBER WHATSAPP</a:t>
            </a:r>
            <a:endParaRPr sz="667" b="1" dirty="0">
              <a:latin typeface="Quicksand" panose="02000303000000000000" pitchFamily="2" charset="0"/>
              <a:ea typeface="Montserrat ExtraBold"/>
              <a:cs typeface="Montserrat ExtraBold"/>
              <a:sym typeface="Montserrat ExtraBold"/>
            </a:endParaRPr>
          </a:p>
        </p:txBody>
      </p:sp>
      <p:sp>
        <p:nvSpPr>
          <p:cNvPr id="6" name="Ellipse 5">
            <a:extLst>
              <a:ext uri="{FF2B5EF4-FFF2-40B4-BE49-F238E27FC236}">
                <a16:creationId xmlns:a16="http://schemas.microsoft.com/office/drawing/2014/main" id="{CA2BE28B-3AD0-52A8-A04E-AD585FFF085B}"/>
              </a:ext>
            </a:extLst>
          </p:cNvPr>
          <p:cNvSpPr/>
          <p:nvPr/>
        </p:nvSpPr>
        <p:spPr>
          <a:xfrm>
            <a:off x="7848701" y="1301523"/>
            <a:ext cx="2394064" cy="2337081"/>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9" name="Textfeld 8">
            <a:extLst>
              <a:ext uri="{FF2B5EF4-FFF2-40B4-BE49-F238E27FC236}">
                <a16:creationId xmlns:a16="http://schemas.microsoft.com/office/drawing/2014/main" id="{A2439EDE-50FD-9F0D-A77D-86F93B8801C9}"/>
              </a:ext>
            </a:extLst>
          </p:cNvPr>
          <p:cNvSpPr txBox="1"/>
          <p:nvPr/>
        </p:nvSpPr>
        <p:spPr>
          <a:xfrm>
            <a:off x="7778347" y="1815347"/>
            <a:ext cx="2529846"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Gemeinsame</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Initiative, </a:t>
            </a:r>
            <a:r>
              <a:rPr lang="en-GB" sz="2200" b="1" dirty="0" err="1">
                <a:solidFill>
                  <a:srgbClr val="00353F"/>
                </a:solidFill>
                <a:latin typeface="Quicksand" panose="02000303000000000000" pitchFamily="2" charset="0"/>
                <a:ea typeface="Montserrat ExtraBold"/>
                <a:cs typeface="Montserrat ExtraBold"/>
                <a:sym typeface="Montserrat ExtraBold"/>
              </a:rPr>
              <a:t>mehr</a:t>
            </a:r>
            <a:r>
              <a:rPr lang="en-GB" sz="2200" b="1" dirty="0">
                <a:solidFill>
                  <a:srgbClr val="00353F"/>
                </a:solidFill>
                <a:latin typeface="Quicksand" panose="02000303000000000000" pitchFamily="2" charset="0"/>
                <a:ea typeface="Montserrat ExtraBold"/>
                <a:cs typeface="Montserrat ExtraBold"/>
                <a:sym typeface="Montserrat ExtraBold"/>
              </a:rPr>
              <a:t> </a:t>
            </a:r>
            <a:r>
              <a:rPr lang="en-GB" sz="2200" b="1" dirty="0" err="1">
                <a:solidFill>
                  <a:srgbClr val="00353F"/>
                </a:solidFill>
                <a:latin typeface="Quicksand" panose="02000303000000000000" pitchFamily="2" charset="0"/>
                <a:ea typeface="Montserrat ExtraBold"/>
                <a:cs typeface="Montserrat ExtraBold"/>
                <a:sym typeface="Montserrat ExtraBold"/>
              </a:rPr>
              <a:t>Gehör</a:t>
            </a:r>
            <a:r>
              <a:rPr lang="en-GB" sz="2200" b="1" dirty="0">
                <a:solidFill>
                  <a:srgbClr val="00353F"/>
                </a:solidFill>
                <a:latin typeface="Quicksand" panose="02000303000000000000" pitchFamily="2" charset="0"/>
                <a:ea typeface="Montserrat ExtraBold"/>
                <a:cs typeface="Montserrat ExtraBold"/>
                <a:sym typeface="Montserrat ExtraBold"/>
              </a:rPr>
              <a:t>, Kraft</a:t>
            </a:r>
            <a:endParaRPr lang="en-GB" sz="2200" b="1" dirty="0">
              <a:latin typeface="Quicksand" panose="02000303000000000000" pitchFamily="2" charset="0"/>
              <a:ea typeface="Montserrat ExtraBold"/>
              <a:cs typeface="Montserrat ExtraBold"/>
              <a:sym typeface="Montserrat ExtraBold"/>
            </a:endParaRPr>
          </a:p>
        </p:txBody>
      </p:sp>
      <p:sp>
        <p:nvSpPr>
          <p:cNvPr id="15" name="Ellipse 14">
            <a:extLst>
              <a:ext uri="{FF2B5EF4-FFF2-40B4-BE49-F238E27FC236}">
                <a16:creationId xmlns:a16="http://schemas.microsoft.com/office/drawing/2014/main" id="{F7BE5722-C91B-6DFC-E9BF-316745DA34E4}"/>
              </a:ext>
            </a:extLst>
          </p:cNvPr>
          <p:cNvSpPr/>
          <p:nvPr/>
        </p:nvSpPr>
        <p:spPr>
          <a:xfrm>
            <a:off x="500301" y="1354414"/>
            <a:ext cx="2394064" cy="2337081"/>
          </a:xfrm>
          <a:prstGeom prst="ellipse">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2" name="Herz 11">
            <a:extLst>
              <a:ext uri="{FF2B5EF4-FFF2-40B4-BE49-F238E27FC236}">
                <a16:creationId xmlns:a16="http://schemas.microsoft.com/office/drawing/2014/main" id="{8B3A0516-3FA0-A580-D08E-DBB40B5F4DC9}"/>
              </a:ext>
            </a:extLst>
          </p:cNvPr>
          <p:cNvSpPr/>
          <p:nvPr/>
        </p:nvSpPr>
        <p:spPr>
          <a:xfrm>
            <a:off x="8949922" y="4068185"/>
            <a:ext cx="2789791" cy="2260866"/>
          </a:xfrm>
          <a:prstGeom prst="hear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7" name="Pfeil: nach unten 16">
            <a:extLst>
              <a:ext uri="{FF2B5EF4-FFF2-40B4-BE49-F238E27FC236}">
                <a16:creationId xmlns:a16="http://schemas.microsoft.com/office/drawing/2014/main" id="{446FBC76-5EC8-38C1-86B4-E0C72C926D46}"/>
              </a:ext>
            </a:extLst>
          </p:cNvPr>
          <p:cNvSpPr/>
          <p:nvPr/>
        </p:nvSpPr>
        <p:spPr>
          <a:xfrm rot="16200000">
            <a:off x="8472910" y="5180211"/>
            <a:ext cx="522266" cy="1562904"/>
          </a:xfrm>
          <a:prstGeom prst="downArrow">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18" name="Textfeld 17">
            <a:extLst>
              <a:ext uri="{FF2B5EF4-FFF2-40B4-BE49-F238E27FC236}">
                <a16:creationId xmlns:a16="http://schemas.microsoft.com/office/drawing/2014/main" id="{4755010C-8F22-A3F1-59EF-E4B01DF96795}"/>
              </a:ext>
            </a:extLst>
          </p:cNvPr>
          <p:cNvSpPr txBox="1"/>
          <p:nvPr/>
        </p:nvSpPr>
        <p:spPr>
          <a:xfrm>
            <a:off x="9043270" y="4593975"/>
            <a:ext cx="2696443"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Glücklichere</a:t>
            </a:r>
            <a:r>
              <a:rPr lang="en-GB" sz="2200" b="1" dirty="0">
                <a:solidFill>
                  <a:srgbClr val="00353F"/>
                </a:solidFill>
                <a:latin typeface="Quicksand" panose="02000303000000000000" pitchFamily="2" charset="0"/>
                <a:ea typeface="Montserrat ExtraBold"/>
                <a:cs typeface="Montserrat ExtraBold"/>
                <a:sym typeface="Montserrat ExtraBold"/>
              </a:rPr>
              <a:t> &amp; </a:t>
            </a:r>
            <a:r>
              <a:rPr lang="en-GB" sz="2200" b="1" dirty="0" err="1">
                <a:solidFill>
                  <a:srgbClr val="00353F"/>
                </a:solidFill>
                <a:latin typeface="Quicksand" panose="02000303000000000000" pitchFamily="2" charset="0"/>
                <a:ea typeface="Montserrat ExtraBold"/>
                <a:cs typeface="Montserrat ExtraBold"/>
                <a:sym typeface="Montserrat ExtraBold"/>
              </a:rPr>
              <a:t>gesündere</a:t>
            </a:r>
            <a:r>
              <a:rPr lang="en-GB" sz="2200" b="1" dirty="0">
                <a:solidFill>
                  <a:srgbClr val="00353F"/>
                </a:solidFill>
                <a:latin typeface="Quicksand" panose="02000303000000000000" pitchFamily="2" charset="0"/>
                <a:ea typeface="Montserrat ExtraBold"/>
                <a:cs typeface="Montserrat ExtraBold"/>
                <a:sym typeface="Montserrat ExtraBold"/>
              </a:rPr>
              <a:t> </a:t>
            </a:r>
          </a:p>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Kinder</a:t>
            </a:r>
          </a:p>
        </p:txBody>
      </p:sp>
      <p:sp>
        <p:nvSpPr>
          <p:cNvPr id="21" name="Ellipse 20">
            <a:extLst>
              <a:ext uri="{FF2B5EF4-FFF2-40B4-BE49-F238E27FC236}">
                <a16:creationId xmlns:a16="http://schemas.microsoft.com/office/drawing/2014/main" id="{E9FCC6A5-0444-2B9C-AF6B-F71EEC580797}"/>
              </a:ext>
            </a:extLst>
          </p:cNvPr>
          <p:cNvSpPr/>
          <p:nvPr/>
        </p:nvSpPr>
        <p:spPr>
          <a:xfrm rot="20137528">
            <a:off x="5090399" y="3787326"/>
            <a:ext cx="2862192" cy="2794067"/>
          </a:xfrm>
          <a:prstGeom prst="ellipse">
            <a:avLst/>
          </a:prstGeom>
          <a:gradFill flip="none" rotWithShape="1">
            <a:gsLst>
              <a:gs pos="5000">
                <a:srgbClr val="92D050"/>
              </a:gs>
              <a:gs pos="74000">
                <a:srgbClr val="D8D82A"/>
              </a:gs>
              <a:gs pos="83000">
                <a:srgbClr val="D8D82A"/>
              </a:gs>
              <a:gs pos="100000">
                <a:srgbClr val="D8D82A"/>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2" name="Textfeld 21">
            <a:extLst>
              <a:ext uri="{FF2B5EF4-FFF2-40B4-BE49-F238E27FC236}">
                <a16:creationId xmlns:a16="http://schemas.microsoft.com/office/drawing/2014/main" id="{8C11AB48-A175-C8E9-CB97-04187196946C}"/>
              </a:ext>
            </a:extLst>
          </p:cNvPr>
          <p:cNvSpPr txBox="1"/>
          <p:nvPr/>
        </p:nvSpPr>
        <p:spPr>
          <a:xfrm>
            <a:off x="5386373" y="4251491"/>
            <a:ext cx="2284238" cy="1671740"/>
          </a:xfrm>
          <a:prstGeom prst="rect">
            <a:avLst/>
          </a:prstGeom>
          <a:noFill/>
        </p:spPr>
        <p:txBody>
          <a:bodyPr wrap="square">
            <a:spAutoFit/>
          </a:bodyPr>
          <a:lstStyle/>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ELTERN-BÜNDNIS</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Mehr Schutz &amp;</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err="1">
                <a:solidFill>
                  <a:srgbClr val="00353F"/>
                </a:solidFill>
                <a:latin typeface="Quicksand" panose="02000303000000000000" pitchFamily="2" charset="0"/>
                <a:ea typeface="Montserrat ExtraBold"/>
                <a:cs typeface="Montserrat ExtraBold"/>
                <a:sym typeface="Montserrat ExtraBold"/>
              </a:rPr>
              <a:t>weniger</a:t>
            </a:r>
            <a:r>
              <a:rPr lang="en-GB" sz="2200" b="1" dirty="0">
                <a:solidFill>
                  <a:srgbClr val="00353F"/>
                </a:solidFill>
                <a:latin typeface="Quicksand" panose="02000303000000000000" pitchFamily="2" charset="0"/>
                <a:ea typeface="Montserrat ExtraBold"/>
                <a:cs typeface="Montserrat ExtraBold"/>
                <a:sym typeface="Montserrat ExtraBold"/>
              </a:rPr>
              <a:t> Druck</a:t>
            </a:r>
          </a:p>
        </p:txBody>
      </p:sp>
      <p:sp>
        <p:nvSpPr>
          <p:cNvPr id="23" name="Pfeil: nach unten 22">
            <a:extLst>
              <a:ext uri="{FF2B5EF4-FFF2-40B4-BE49-F238E27FC236}">
                <a16:creationId xmlns:a16="http://schemas.microsoft.com/office/drawing/2014/main" id="{2482E0D4-3959-0EB2-A89D-8A6AED025DA5}"/>
              </a:ext>
            </a:extLst>
          </p:cNvPr>
          <p:cNvSpPr/>
          <p:nvPr/>
        </p:nvSpPr>
        <p:spPr>
          <a:xfrm rot="15772896">
            <a:off x="4389097" y="4843188"/>
            <a:ext cx="522266" cy="816897"/>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4" name="Pfeil: nach unten 23">
            <a:extLst>
              <a:ext uri="{FF2B5EF4-FFF2-40B4-BE49-F238E27FC236}">
                <a16:creationId xmlns:a16="http://schemas.microsoft.com/office/drawing/2014/main" id="{B0C17B08-2014-4025-0A41-175203CC643A}"/>
              </a:ext>
            </a:extLst>
          </p:cNvPr>
          <p:cNvSpPr/>
          <p:nvPr/>
        </p:nvSpPr>
        <p:spPr>
          <a:xfrm rot="2787753">
            <a:off x="7564658" y="3273535"/>
            <a:ext cx="522266" cy="933965"/>
          </a:xfrm>
          <a:prstGeom prst="downArrow">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5" name="Pfeil: nach unten 24">
            <a:extLst>
              <a:ext uri="{FF2B5EF4-FFF2-40B4-BE49-F238E27FC236}">
                <a16:creationId xmlns:a16="http://schemas.microsoft.com/office/drawing/2014/main" id="{6F2353CC-1FF6-4C69-4279-C5F2F3EBBACC}"/>
              </a:ext>
            </a:extLst>
          </p:cNvPr>
          <p:cNvSpPr/>
          <p:nvPr/>
        </p:nvSpPr>
        <p:spPr>
          <a:xfrm rot="16200000">
            <a:off x="8297186" y="4936705"/>
            <a:ext cx="522266" cy="893636"/>
          </a:xfrm>
          <a:prstGeom prst="downArrow">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6" name="Pfeil: nach unten 25">
            <a:extLst>
              <a:ext uri="{FF2B5EF4-FFF2-40B4-BE49-F238E27FC236}">
                <a16:creationId xmlns:a16="http://schemas.microsoft.com/office/drawing/2014/main" id="{10C30A26-6D81-11C5-8EED-9BA8DA1DE1E8}"/>
              </a:ext>
            </a:extLst>
          </p:cNvPr>
          <p:cNvSpPr/>
          <p:nvPr/>
        </p:nvSpPr>
        <p:spPr>
          <a:xfrm rot="16200000">
            <a:off x="8166301" y="4384206"/>
            <a:ext cx="522266" cy="772859"/>
          </a:xfrm>
          <a:prstGeom prst="downArrow">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27" name="Textfeld 26">
            <a:extLst>
              <a:ext uri="{FF2B5EF4-FFF2-40B4-BE49-F238E27FC236}">
                <a16:creationId xmlns:a16="http://schemas.microsoft.com/office/drawing/2014/main" id="{FCA8ED1D-7DF8-4D5D-9CCB-F6C5153C7576}"/>
              </a:ext>
            </a:extLst>
          </p:cNvPr>
          <p:cNvSpPr txBox="1"/>
          <p:nvPr/>
        </p:nvSpPr>
        <p:spPr>
          <a:xfrm>
            <a:off x="8717631" y="1381875"/>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
        <p:nvSpPr>
          <p:cNvPr id="29" name="Pfeil: nach unten 28">
            <a:extLst>
              <a:ext uri="{FF2B5EF4-FFF2-40B4-BE49-F238E27FC236}">
                <a16:creationId xmlns:a16="http://schemas.microsoft.com/office/drawing/2014/main" id="{D92661D2-3F66-BB94-7E13-5CA7162C80E8}"/>
              </a:ext>
            </a:extLst>
          </p:cNvPr>
          <p:cNvSpPr/>
          <p:nvPr/>
        </p:nvSpPr>
        <p:spPr>
          <a:xfrm rot="16200000">
            <a:off x="3099740" y="2009066"/>
            <a:ext cx="522266" cy="66039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31" name="Pfeil: nach unten 30">
            <a:extLst>
              <a:ext uri="{FF2B5EF4-FFF2-40B4-BE49-F238E27FC236}">
                <a16:creationId xmlns:a16="http://schemas.microsoft.com/office/drawing/2014/main" id="{D7493E8B-1898-F49B-C8A6-BE1A97C98B7B}"/>
              </a:ext>
            </a:extLst>
          </p:cNvPr>
          <p:cNvSpPr/>
          <p:nvPr/>
        </p:nvSpPr>
        <p:spPr>
          <a:xfrm rot="17401612">
            <a:off x="3018289" y="2721725"/>
            <a:ext cx="522266" cy="685911"/>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33" name="Pfeil: nach unten 32">
            <a:extLst>
              <a:ext uri="{FF2B5EF4-FFF2-40B4-BE49-F238E27FC236}">
                <a16:creationId xmlns:a16="http://schemas.microsoft.com/office/drawing/2014/main" id="{D155199C-1225-1F42-1D09-F795C087EC67}"/>
              </a:ext>
            </a:extLst>
          </p:cNvPr>
          <p:cNvSpPr/>
          <p:nvPr/>
        </p:nvSpPr>
        <p:spPr>
          <a:xfrm rot="18734792">
            <a:off x="2631359" y="3355055"/>
            <a:ext cx="522266" cy="672879"/>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35" name="Pfeil: nach unten 34">
            <a:extLst>
              <a:ext uri="{FF2B5EF4-FFF2-40B4-BE49-F238E27FC236}">
                <a16:creationId xmlns:a16="http://schemas.microsoft.com/office/drawing/2014/main" id="{7CC13EA0-7ED2-1121-CC9F-58BB90CA5ADF}"/>
              </a:ext>
            </a:extLst>
          </p:cNvPr>
          <p:cNvSpPr/>
          <p:nvPr/>
        </p:nvSpPr>
        <p:spPr>
          <a:xfrm rot="20536831">
            <a:off x="1984783" y="3753953"/>
            <a:ext cx="522266" cy="717504"/>
          </a:xfrm>
          <a:prstGeom prst="downArrow">
            <a:avLst/>
          </a:prstGeom>
          <a:solidFill>
            <a:srgbClr val="7CD0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dirty="0"/>
          </a:p>
        </p:txBody>
      </p:sp>
      <p:sp>
        <p:nvSpPr>
          <p:cNvPr id="37" name="Textfeld 36">
            <a:extLst>
              <a:ext uri="{FF2B5EF4-FFF2-40B4-BE49-F238E27FC236}">
                <a16:creationId xmlns:a16="http://schemas.microsoft.com/office/drawing/2014/main" id="{194C2EB1-8C92-63AB-8304-2A8A93BE6C1B}"/>
              </a:ext>
            </a:extLst>
          </p:cNvPr>
          <p:cNvSpPr txBox="1"/>
          <p:nvPr/>
        </p:nvSpPr>
        <p:spPr>
          <a:xfrm>
            <a:off x="424902" y="1532245"/>
            <a:ext cx="2545915" cy="1671740"/>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Infos</a:t>
            </a:r>
            <a:r>
              <a:rPr lang="en-GB" sz="2200" b="1" dirty="0">
                <a:solidFill>
                  <a:srgbClr val="00353F"/>
                </a:solidFill>
                <a:latin typeface="Quicksand" panose="02000303000000000000" pitchFamily="2" charset="0"/>
                <a:ea typeface="Montserrat ExtraBold"/>
                <a:cs typeface="Montserrat ExtraBold"/>
                <a:sym typeface="Montserrat ExtraBold"/>
              </a:rPr>
              <a:t>,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dirty="0">
                <a:solidFill>
                  <a:srgbClr val="00353F"/>
                </a:solidFill>
                <a:latin typeface="Quicksand" panose="02000303000000000000" pitchFamily="2" charset="0"/>
                <a:ea typeface="Montserrat ExtraBold"/>
                <a:cs typeface="Montserrat ExtraBold"/>
                <a:sym typeface="Montserrat ExtraBold"/>
              </a:rPr>
              <a:t>Aufklärung &amp; Support von </a:t>
            </a:r>
            <a:br>
              <a:rPr lang="en-GB" sz="2200" b="1" dirty="0">
                <a:solidFill>
                  <a:srgbClr val="00353F"/>
                </a:solidFill>
                <a:latin typeface="Quicksand" panose="02000303000000000000" pitchFamily="2" charset="0"/>
                <a:ea typeface="Montserrat ExtraBold"/>
                <a:cs typeface="Montserrat ExtraBold"/>
                <a:sym typeface="Montserrat ExtraBold"/>
              </a:rPr>
            </a:br>
            <a:r>
              <a:rPr lang="en-GB" sz="2200" b="1" spc="-150" dirty="0">
                <a:solidFill>
                  <a:srgbClr val="00353F"/>
                </a:solidFill>
                <a:latin typeface="Quicksand" panose="02000303000000000000" pitchFamily="2" charset="0"/>
                <a:ea typeface="Montserrat ExtraBold"/>
                <a:cs typeface="Montserrat ExtraBold"/>
                <a:sym typeface="Montserrat ExtraBold"/>
              </a:rPr>
              <a:t>SFK Österreich</a:t>
            </a:r>
            <a:endParaRPr lang="en-GB" sz="2200" b="1" spc="-150" dirty="0">
              <a:latin typeface="Quicksand" panose="02000303000000000000" pitchFamily="2" charset="0"/>
              <a:ea typeface="Montserrat ExtraBold"/>
              <a:cs typeface="Montserrat ExtraBold"/>
              <a:sym typeface="Montserrat ExtraBold"/>
            </a:endParaRPr>
          </a:p>
        </p:txBody>
      </p:sp>
      <p:sp>
        <p:nvSpPr>
          <p:cNvPr id="39" name="Ellipse 38">
            <a:extLst>
              <a:ext uri="{FF2B5EF4-FFF2-40B4-BE49-F238E27FC236}">
                <a16:creationId xmlns:a16="http://schemas.microsoft.com/office/drawing/2014/main" id="{C8639677-DE72-D12A-A480-1DD0615D370B}"/>
              </a:ext>
            </a:extLst>
          </p:cNvPr>
          <p:cNvSpPr/>
          <p:nvPr/>
        </p:nvSpPr>
        <p:spPr>
          <a:xfrm>
            <a:off x="1780987" y="4331350"/>
            <a:ext cx="2347937" cy="2292052"/>
          </a:xfrm>
          <a:prstGeom prst="ellipse">
            <a:avLst/>
          </a:prstGeom>
          <a:solidFill>
            <a:srgbClr val="D8D8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41" name="Textfeld 40">
            <a:extLst>
              <a:ext uri="{FF2B5EF4-FFF2-40B4-BE49-F238E27FC236}">
                <a16:creationId xmlns:a16="http://schemas.microsoft.com/office/drawing/2014/main" id="{1E7C478F-B339-9A19-F8DD-CD911AE72DB0}"/>
              </a:ext>
            </a:extLst>
          </p:cNvPr>
          <p:cNvSpPr txBox="1"/>
          <p:nvPr/>
        </p:nvSpPr>
        <p:spPr>
          <a:xfrm>
            <a:off x="1544022" y="4855962"/>
            <a:ext cx="2821432" cy="1265475"/>
          </a:xfrm>
          <a:prstGeom prst="rect">
            <a:avLst/>
          </a:prstGeom>
          <a:noFill/>
        </p:spPr>
        <p:txBody>
          <a:bodyPr wrap="square">
            <a:spAutoFit/>
          </a:bodyPr>
          <a:lstStyle/>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Austausch</a:t>
            </a:r>
            <a:r>
              <a:rPr lang="en-GB" sz="2200" b="1" dirty="0">
                <a:solidFill>
                  <a:srgbClr val="00353F"/>
                </a:solidFill>
                <a:latin typeface="Quicksand" panose="02000303000000000000" pitchFamily="2" charset="0"/>
                <a:ea typeface="Montserrat ExtraBold"/>
                <a:cs typeface="Montserrat ExtraBold"/>
                <a:sym typeface="Montserrat ExtraBold"/>
              </a:rPr>
              <a:t>,</a:t>
            </a:r>
          </a:p>
          <a:p>
            <a:pPr algn="ctr">
              <a:lnSpc>
                <a:spcPct val="120000"/>
              </a:lnSpc>
              <a:buClr>
                <a:srgbClr val="00353F"/>
              </a:buClr>
              <a:buSzPts val="2300"/>
            </a:pPr>
            <a:r>
              <a:rPr lang="en-GB" sz="2200" b="1" dirty="0" err="1">
                <a:solidFill>
                  <a:srgbClr val="00353F"/>
                </a:solidFill>
                <a:latin typeface="Quicksand" panose="02000303000000000000" pitchFamily="2" charset="0"/>
                <a:ea typeface="Montserrat ExtraBold"/>
                <a:cs typeface="Montserrat ExtraBold"/>
                <a:sym typeface="Montserrat ExtraBold"/>
              </a:rPr>
              <a:t>Zusammenhalt</a:t>
            </a:r>
            <a:r>
              <a:rPr lang="en-GB" sz="2200" b="1" dirty="0">
                <a:solidFill>
                  <a:srgbClr val="00353F"/>
                </a:solidFill>
                <a:latin typeface="Quicksand" panose="02000303000000000000" pitchFamily="2" charset="0"/>
                <a:ea typeface="Montserrat ExtraBold"/>
                <a:cs typeface="Montserrat ExtraBold"/>
                <a:sym typeface="Montserrat ExtraBold"/>
              </a:rPr>
              <a:t>, </a:t>
            </a:r>
          </a:p>
          <a:p>
            <a:pPr algn="ctr">
              <a:lnSpc>
                <a:spcPct val="120000"/>
              </a:lnSpc>
              <a:buClr>
                <a:srgbClr val="00353F"/>
              </a:buClr>
              <a:buSzPts val="2300"/>
            </a:pPr>
            <a:r>
              <a:rPr lang="en-GB" sz="2200" b="1" dirty="0">
                <a:solidFill>
                  <a:srgbClr val="00353F"/>
                </a:solidFill>
                <a:latin typeface="Quicksand" panose="02000303000000000000" pitchFamily="2" charset="0"/>
                <a:ea typeface="Montserrat ExtraBold"/>
                <a:cs typeface="Montserrat ExtraBold"/>
                <a:sym typeface="Montserrat ExtraBold"/>
              </a:rPr>
              <a:t>Sicherheit</a:t>
            </a:r>
            <a:endParaRPr lang="en-GB" sz="2200" b="1" dirty="0">
              <a:latin typeface="Quicksand" panose="02000303000000000000" pitchFamily="2" charset="0"/>
              <a:ea typeface="Montserrat ExtraBold"/>
              <a:cs typeface="Montserrat ExtraBold"/>
              <a:sym typeface="Montserrat ExtraBold"/>
            </a:endParaRPr>
          </a:p>
        </p:txBody>
      </p:sp>
      <p:sp>
        <p:nvSpPr>
          <p:cNvPr id="43" name="Textfeld 42">
            <a:extLst>
              <a:ext uri="{FF2B5EF4-FFF2-40B4-BE49-F238E27FC236}">
                <a16:creationId xmlns:a16="http://schemas.microsoft.com/office/drawing/2014/main" id="{8A440422-4D01-16FE-55AD-B0E99A2CEF4D}"/>
              </a:ext>
            </a:extLst>
          </p:cNvPr>
          <p:cNvSpPr txBox="1"/>
          <p:nvPr/>
        </p:nvSpPr>
        <p:spPr>
          <a:xfrm>
            <a:off x="2558458" y="4408877"/>
            <a:ext cx="779381" cy="338554"/>
          </a:xfrm>
          <a:prstGeom prst="rect">
            <a:avLst/>
          </a:prstGeom>
          <a:noFill/>
        </p:spPr>
        <p:txBody>
          <a:bodyPr wrap="none" rtlCol="0">
            <a:spAutoFit/>
          </a:bodyPr>
          <a:lstStyle/>
          <a:p>
            <a:r>
              <a:rPr lang="en-GB" sz="1600" b="1" dirty="0" err="1">
                <a:solidFill>
                  <a:srgbClr val="00353F"/>
                </a:solidFill>
                <a:latin typeface="Quicksand" panose="02000303000000000000" pitchFamily="2" charset="0"/>
                <a:ea typeface="Montserrat ExtraBold"/>
                <a:cs typeface="Montserrat ExtraBold"/>
                <a:sym typeface="Montserrat ExtraBold"/>
              </a:rPr>
              <a:t>Eltern</a:t>
            </a:r>
            <a:endParaRPr lang="de-AT" sz="1600" b="1" dirty="0"/>
          </a:p>
        </p:txBody>
      </p:sp>
    </p:spTree>
    <p:extLst>
      <p:ext uri="{BB962C8B-B14F-4D97-AF65-F5344CB8AC3E}">
        <p14:creationId xmlns:p14="http://schemas.microsoft.com/office/powerpoint/2010/main" val="3939294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0BB1E-391E-BBDB-63B0-8C668AEED099}"/>
            </a:ext>
          </a:extLst>
        </p:cNvPr>
        <p:cNvGrpSpPr/>
        <p:nvPr/>
      </p:nvGrpSpPr>
      <p:grpSpPr>
        <a:xfrm>
          <a:off x="0" y="0"/>
          <a:ext cx="0" cy="0"/>
          <a:chOff x="0" y="0"/>
          <a:chExt cx="0" cy="0"/>
        </a:xfrm>
      </p:grpSpPr>
      <p:pic>
        <p:nvPicPr>
          <p:cNvPr id="28" name="Grafik 27" descr="Ein Bild, das Person, Handgelenk, Nagel, Finger enthält.&#10;&#10;Automatisch generierte Beschreibung">
            <a:extLst>
              <a:ext uri="{FF2B5EF4-FFF2-40B4-BE49-F238E27FC236}">
                <a16:creationId xmlns:a16="http://schemas.microsoft.com/office/drawing/2014/main" id="{24D6EE8B-02F1-D322-D7EA-753F33CABCF9}"/>
              </a:ext>
            </a:extLst>
          </p:cNvPr>
          <p:cNvPicPr>
            <a:picLocks noChangeAspect="1"/>
          </p:cNvPicPr>
          <p:nvPr/>
        </p:nvPicPr>
        <p:blipFill>
          <a:blip r:embed="rId3" cstate="email">
            <a:alphaModFix amt="49000"/>
            <a:extLst>
              <a:ext uri="{28A0092B-C50C-407E-A947-70E740481C1C}">
                <a14:useLocalDpi xmlns:a14="http://schemas.microsoft.com/office/drawing/2010/main"/>
              </a:ext>
            </a:extLst>
          </a:blip>
          <a:stretch>
            <a:fillRect/>
          </a:stretch>
        </p:blipFill>
        <p:spPr>
          <a:xfrm>
            <a:off x="0" y="12700"/>
            <a:ext cx="12192000" cy="6832600"/>
          </a:xfrm>
          <a:prstGeom prst="rect">
            <a:avLst/>
          </a:prstGeom>
        </p:spPr>
      </p:pic>
      <p:sp>
        <p:nvSpPr>
          <p:cNvPr id="4" name="Rechteck 3">
            <a:extLst>
              <a:ext uri="{FF2B5EF4-FFF2-40B4-BE49-F238E27FC236}">
                <a16:creationId xmlns:a16="http://schemas.microsoft.com/office/drawing/2014/main" id="{6077DC83-160A-8CDA-9B5A-ABAC128CEEC4}"/>
              </a:ext>
            </a:extLst>
          </p:cNvPr>
          <p:cNvSpPr/>
          <p:nvPr/>
        </p:nvSpPr>
        <p:spPr>
          <a:xfrm>
            <a:off x="0" y="12700"/>
            <a:ext cx="12192000" cy="6839428"/>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solidFill>
                <a:srgbClr val="FFC000"/>
              </a:solidFill>
            </a:endParaRPr>
          </a:p>
        </p:txBody>
      </p:sp>
      <p:sp>
        <p:nvSpPr>
          <p:cNvPr id="7" name="Google Shape;496;p51">
            <a:extLst>
              <a:ext uri="{FF2B5EF4-FFF2-40B4-BE49-F238E27FC236}">
                <a16:creationId xmlns:a16="http://schemas.microsoft.com/office/drawing/2014/main" id="{42097CA6-9E05-2B0D-F1AE-21AD00A8B6B3}"/>
              </a:ext>
            </a:extLst>
          </p:cNvPr>
          <p:cNvSpPr txBox="1"/>
          <p:nvPr/>
        </p:nvSpPr>
        <p:spPr>
          <a:xfrm>
            <a:off x="1001715" y="602146"/>
            <a:ext cx="10312000" cy="1066959"/>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rPr>
              <a:t>MACH MIT!</a:t>
            </a:r>
            <a:endParaRPr sz="6600" dirty="0">
              <a:solidFill>
                <a:srgbClr val="E8FBD2"/>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pic>
        <p:nvPicPr>
          <p:cNvPr id="21" name="Grafik 20">
            <a:extLst>
              <a:ext uri="{FF2B5EF4-FFF2-40B4-BE49-F238E27FC236}">
                <a16:creationId xmlns:a16="http://schemas.microsoft.com/office/drawing/2014/main" id="{BB98D035-2ACE-E143-F243-6C7987F757C5}"/>
              </a:ext>
            </a:extLst>
          </p:cNvPr>
          <p:cNvPicPr>
            <a:picLocks noChangeAspect="1"/>
          </p:cNvPicPr>
          <p:nvPr/>
        </p:nvPicPr>
        <p:blipFill>
          <a:blip r:embed="rId4"/>
          <a:stretch>
            <a:fillRect/>
          </a:stretch>
        </p:blipFill>
        <p:spPr>
          <a:xfrm>
            <a:off x="4253595" y="1797797"/>
            <a:ext cx="3808240" cy="4303095"/>
          </a:xfrm>
          <a:prstGeom prst="rect">
            <a:avLst/>
          </a:prstGeom>
        </p:spPr>
      </p:pic>
      <p:sp>
        <p:nvSpPr>
          <p:cNvPr id="26" name="Textfeld 25">
            <a:extLst>
              <a:ext uri="{FF2B5EF4-FFF2-40B4-BE49-F238E27FC236}">
                <a16:creationId xmlns:a16="http://schemas.microsoft.com/office/drawing/2014/main" id="{5786D113-CF44-345F-DA8B-0104FB5C4CA9}"/>
              </a:ext>
            </a:extLst>
          </p:cNvPr>
          <p:cNvSpPr txBox="1"/>
          <p:nvPr/>
        </p:nvSpPr>
        <p:spPr>
          <a:xfrm>
            <a:off x="513977" y="1748849"/>
            <a:ext cx="5074024" cy="1831271"/>
          </a:xfrm>
          <a:prstGeom prst="rect">
            <a:avLst/>
          </a:prstGeom>
          <a:noFill/>
        </p:spPr>
        <p:txBody>
          <a:bodyPr wrap="square" rtlCol="0">
            <a:spAutoFit/>
          </a:bodyPr>
          <a:lstStyle/>
          <a:p>
            <a:r>
              <a:rPr lang="de-DE" sz="2200" b="1" dirty="0">
                <a:solidFill>
                  <a:srgbClr val="FFC000"/>
                </a:solidFill>
              </a:rPr>
              <a:t>Hier bitte den QR Code </a:t>
            </a:r>
            <a:br>
              <a:rPr lang="de-DE" sz="2200" b="1" dirty="0">
                <a:solidFill>
                  <a:srgbClr val="FFC000"/>
                </a:solidFill>
              </a:rPr>
            </a:br>
            <a:r>
              <a:rPr lang="de-DE" sz="2200" b="1" dirty="0">
                <a:solidFill>
                  <a:srgbClr val="FFC000"/>
                </a:solidFill>
              </a:rPr>
              <a:t>Deiner SFK-Whatsapp</a:t>
            </a:r>
            <a:br>
              <a:rPr lang="de-DE" sz="2200" b="1" dirty="0">
                <a:solidFill>
                  <a:srgbClr val="FFC000"/>
                </a:solidFill>
              </a:rPr>
            </a:br>
            <a:r>
              <a:rPr lang="de-DE" sz="2200" b="1" dirty="0">
                <a:solidFill>
                  <a:srgbClr val="FFC000"/>
                </a:solidFill>
              </a:rPr>
              <a:t>Volksschul-Gruppe </a:t>
            </a:r>
          </a:p>
          <a:p>
            <a:r>
              <a:rPr lang="de-DE" sz="2200" b="1" dirty="0">
                <a:solidFill>
                  <a:srgbClr val="FFC000"/>
                </a:solidFill>
              </a:rPr>
              <a:t>einfügen!</a:t>
            </a:r>
            <a:endParaRPr lang="de-AT" sz="2200" b="1" dirty="0">
              <a:solidFill>
                <a:srgbClr val="FFC000"/>
              </a:solidFill>
            </a:endParaRPr>
          </a:p>
          <a:p>
            <a:endParaRPr lang="de-AT" sz="2500" b="1" dirty="0"/>
          </a:p>
        </p:txBody>
      </p:sp>
      <p:sp>
        <p:nvSpPr>
          <p:cNvPr id="29" name="Pfeil: nach unten 28">
            <a:extLst>
              <a:ext uri="{FF2B5EF4-FFF2-40B4-BE49-F238E27FC236}">
                <a16:creationId xmlns:a16="http://schemas.microsoft.com/office/drawing/2014/main" id="{9F88DC92-1AC4-E3BD-ACF7-E89A85E070A4}"/>
              </a:ext>
            </a:extLst>
          </p:cNvPr>
          <p:cNvSpPr/>
          <p:nvPr/>
        </p:nvSpPr>
        <p:spPr>
          <a:xfrm rot="17930670">
            <a:off x="2722843" y="2761587"/>
            <a:ext cx="937380" cy="1659185"/>
          </a:xfrm>
          <a:prstGeom prst="downArrow">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a:p>
        </p:txBody>
      </p:sp>
    </p:spTree>
    <p:extLst>
      <p:ext uri="{BB962C8B-B14F-4D97-AF65-F5344CB8AC3E}">
        <p14:creationId xmlns:p14="http://schemas.microsoft.com/office/powerpoint/2010/main" val="3030610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FDD4E-5CCD-2FD6-504C-1B0B84C8CF07}"/>
            </a:ext>
          </a:extLst>
        </p:cNvPr>
        <p:cNvGrpSpPr/>
        <p:nvPr/>
      </p:nvGrpSpPr>
      <p:grpSpPr>
        <a:xfrm>
          <a:off x="0" y="0"/>
          <a:ext cx="0" cy="0"/>
          <a:chOff x="0" y="0"/>
          <a:chExt cx="0" cy="0"/>
        </a:xfrm>
      </p:grpSpPr>
      <p:pic>
        <p:nvPicPr>
          <p:cNvPr id="28" name="Grafik 27" descr="Ein Bild, das Person, Handgelenk, Nagel, Finger enthält.&#10;&#10;Automatisch generierte Beschreibung">
            <a:extLst>
              <a:ext uri="{FF2B5EF4-FFF2-40B4-BE49-F238E27FC236}">
                <a16:creationId xmlns:a16="http://schemas.microsoft.com/office/drawing/2014/main" id="{3869841C-C098-BC67-6993-60613C3153B1}"/>
              </a:ext>
            </a:extLst>
          </p:cNvPr>
          <p:cNvPicPr>
            <a:picLocks noChangeAspect="1"/>
          </p:cNvPicPr>
          <p:nvPr/>
        </p:nvPicPr>
        <p:blipFill>
          <a:blip r:embed="rId3" cstate="email">
            <a:alphaModFix amt="49000"/>
            <a:extLst>
              <a:ext uri="{28A0092B-C50C-407E-A947-70E740481C1C}">
                <a14:useLocalDpi xmlns:a14="http://schemas.microsoft.com/office/drawing/2010/main"/>
              </a:ext>
            </a:extLst>
          </a:blip>
          <a:stretch>
            <a:fillRect/>
          </a:stretch>
        </p:blipFill>
        <p:spPr>
          <a:xfrm>
            <a:off x="0" y="12700"/>
            <a:ext cx="12192000" cy="6832600"/>
          </a:xfrm>
          <a:prstGeom prst="rect">
            <a:avLst/>
          </a:prstGeom>
        </p:spPr>
      </p:pic>
      <p:sp>
        <p:nvSpPr>
          <p:cNvPr id="4" name="Rechteck 3">
            <a:extLst>
              <a:ext uri="{FF2B5EF4-FFF2-40B4-BE49-F238E27FC236}">
                <a16:creationId xmlns:a16="http://schemas.microsoft.com/office/drawing/2014/main" id="{2EE4BD5F-800B-C2DF-82B3-77B1A9D23B02}"/>
              </a:ext>
            </a:extLst>
          </p:cNvPr>
          <p:cNvSpPr/>
          <p:nvPr/>
        </p:nvSpPr>
        <p:spPr>
          <a:xfrm>
            <a:off x="0" y="12700"/>
            <a:ext cx="12192000" cy="6839428"/>
          </a:xfrm>
          <a:prstGeom prst="rect">
            <a:avLst/>
          </a:prstGeom>
          <a:solidFill>
            <a:srgbClr val="1B5563">
              <a:alpha val="6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solidFill>
                <a:srgbClr val="FFC000"/>
              </a:solidFill>
            </a:endParaRPr>
          </a:p>
        </p:txBody>
      </p:sp>
      <p:sp>
        <p:nvSpPr>
          <p:cNvPr id="7" name="Google Shape;496;p51">
            <a:extLst>
              <a:ext uri="{FF2B5EF4-FFF2-40B4-BE49-F238E27FC236}">
                <a16:creationId xmlns:a16="http://schemas.microsoft.com/office/drawing/2014/main" id="{8E5FAA60-6E1F-B94C-EDFA-FC2257B2D048}"/>
              </a:ext>
            </a:extLst>
          </p:cNvPr>
          <p:cNvSpPr txBox="1"/>
          <p:nvPr/>
        </p:nvSpPr>
        <p:spPr>
          <a:xfrm>
            <a:off x="1001715" y="665745"/>
            <a:ext cx="10312000" cy="1620957"/>
          </a:xfrm>
          <a:prstGeom prst="rect">
            <a:avLst/>
          </a:prstGeom>
          <a:noFill/>
          <a:ln>
            <a:noFill/>
          </a:ln>
        </p:spPr>
        <p:txBody>
          <a:bodyPr spcFirstLastPara="1" wrap="square" lIns="25400" tIns="25400" rIns="25400" bIns="25400" anchor="ctr" anchorCtr="0">
            <a:spAutoFit/>
          </a:bodyPr>
          <a:lstStyle/>
          <a:p>
            <a:pPr algn="ctr">
              <a:buClr>
                <a:srgbClr val="E8FBD2"/>
              </a:buClr>
              <a:buSzPts val="4500"/>
            </a:pPr>
            <a:r>
              <a:rPr lang="en-GB" sz="6600" dirty="0" err="1">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Hinweise</a:t>
            </a:r>
            <a:br>
              <a:rPr lang="en-GB" sz="6600" dirty="0">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br>
            <a:r>
              <a:rPr lang="en-GB" sz="3600" dirty="0">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Folie bitte </a:t>
            </a:r>
            <a:r>
              <a:rPr lang="en-GB" sz="3600" dirty="0" err="1">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dann</a:t>
            </a:r>
            <a:r>
              <a:rPr lang="en-GB" sz="3600" dirty="0">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 </a:t>
            </a:r>
            <a:r>
              <a:rPr lang="en-GB" sz="3600" dirty="0" err="1">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löschen</a:t>
            </a:r>
            <a:r>
              <a:rPr lang="en-GB" sz="3600" dirty="0">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rPr>
              <a:t>!</a:t>
            </a:r>
            <a:endParaRPr sz="3600" dirty="0">
              <a:solidFill>
                <a:srgbClr val="FFC000"/>
              </a:solidFill>
              <a:latin typeface="Lato Black" panose="020F0502020204030203" pitchFamily="34" charset="0"/>
              <a:ea typeface="Lato Black" panose="020F0502020204030203" pitchFamily="34" charset="0"/>
              <a:cs typeface="Lato Black" panose="020F0502020204030203" pitchFamily="34" charset="0"/>
              <a:sym typeface="Montserrat ExtraBold"/>
            </a:endParaRPr>
          </a:p>
        </p:txBody>
      </p:sp>
      <p:sp>
        <p:nvSpPr>
          <p:cNvPr id="3" name="Textfeld 2">
            <a:extLst>
              <a:ext uri="{FF2B5EF4-FFF2-40B4-BE49-F238E27FC236}">
                <a16:creationId xmlns:a16="http://schemas.microsoft.com/office/drawing/2014/main" id="{27DA7336-7D39-BF77-E933-179AA74BF641}"/>
              </a:ext>
            </a:extLst>
          </p:cNvPr>
          <p:cNvSpPr txBox="1"/>
          <p:nvPr/>
        </p:nvSpPr>
        <p:spPr>
          <a:xfrm>
            <a:off x="352050" y="3703132"/>
            <a:ext cx="11201773" cy="1200329"/>
          </a:xfrm>
          <a:prstGeom prst="rect">
            <a:avLst/>
          </a:prstGeom>
          <a:noFill/>
        </p:spPr>
        <p:txBody>
          <a:bodyPr wrap="square" rtlCol="0">
            <a:spAutoFit/>
          </a:bodyPr>
          <a:lstStyle/>
          <a:p>
            <a:r>
              <a:rPr lang="de-DE" b="1" dirty="0">
                <a:solidFill>
                  <a:srgbClr val="FFC000"/>
                </a:solidFill>
              </a:rPr>
              <a:t>Hinweis 2: </a:t>
            </a:r>
            <a:r>
              <a:rPr lang="de-DE" dirty="0">
                <a:solidFill>
                  <a:srgbClr val="FFC000"/>
                </a:solidFill>
              </a:rPr>
              <a:t>Bitte die Schulleitung bitten / auffordern, das Eltern-Bündnis an alle Eltern nach dem Eltern-Abend auszusenden, per Mail oder Schulinfo-App. Hier ein Mustertext für die Schulleitung:</a:t>
            </a:r>
            <a:endParaRPr lang="de-AT" dirty="0">
              <a:solidFill>
                <a:srgbClr val="FFC000"/>
              </a:solidFill>
            </a:endParaRPr>
          </a:p>
          <a:p>
            <a:r>
              <a:rPr lang="de-AT" i="1" dirty="0">
                <a:solidFill>
                  <a:srgbClr val="00B0F0"/>
                </a:solidFill>
              </a:rPr>
              <a:t>https://smartphone-freie-kindheit.at/wp-content/uploads/2026/09/202609-SFK-Info-an-VS-Schulleitung-Mailvorlage-Eltern.pdf</a:t>
            </a:r>
          </a:p>
        </p:txBody>
      </p:sp>
      <p:sp>
        <p:nvSpPr>
          <p:cNvPr id="6" name="Textfeld 5">
            <a:extLst>
              <a:ext uri="{FF2B5EF4-FFF2-40B4-BE49-F238E27FC236}">
                <a16:creationId xmlns:a16="http://schemas.microsoft.com/office/drawing/2014/main" id="{6DD781DB-09CB-2968-42B7-E2D9EB298B8C}"/>
              </a:ext>
            </a:extLst>
          </p:cNvPr>
          <p:cNvSpPr txBox="1"/>
          <p:nvPr/>
        </p:nvSpPr>
        <p:spPr>
          <a:xfrm>
            <a:off x="393326" y="5022369"/>
            <a:ext cx="11119223" cy="1862048"/>
          </a:xfrm>
          <a:prstGeom prst="rect">
            <a:avLst/>
          </a:prstGeom>
          <a:noFill/>
        </p:spPr>
        <p:txBody>
          <a:bodyPr wrap="square" rtlCol="0">
            <a:spAutoFit/>
          </a:bodyPr>
          <a:lstStyle/>
          <a:p>
            <a:r>
              <a:rPr lang="de-DE" b="1" dirty="0">
                <a:solidFill>
                  <a:srgbClr val="FFC000"/>
                </a:solidFill>
              </a:rPr>
              <a:t>Hinweis 3: </a:t>
            </a:r>
            <a:br>
              <a:rPr lang="de-DE" dirty="0">
                <a:solidFill>
                  <a:srgbClr val="FFC000"/>
                </a:solidFill>
              </a:rPr>
            </a:br>
            <a:r>
              <a:rPr lang="de-DE" dirty="0">
                <a:solidFill>
                  <a:srgbClr val="FFC000"/>
                </a:solidFill>
              </a:rPr>
              <a:t>Eine ergänzende </a:t>
            </a:r>
            <a:r>
              <a:rPr lang="de-DE" dirty="0" err="1">
                <a:solidFill>
                  <a:srgbClr val="FFC000"/>
                </a:solidFill>
              </a:rPr>
              <a:t>Powerpoint</a:t>
            </a:r>
            <a:r>
              <a:rPr lang="de-DE" dirty="0">
                <a:solidFill>
                  <a:srgbClr val="FFC000"/>
                </a:solidFill>
              </a:rPr>
              <a:t>-Präse mit Videos und Buchtipps zu verschiedenen Aspekten der digitalen Mediennutzung von Kindern und Jugendlichen zusammengestellt – von Risiken und Challenges über Algorithmen und die Funktionsweise von Apps / Plattformen bis hin zu Cybergrooming </a:t>
            </a:r>
            <a:r>
              <a:rPr lang="de-DE" dirty="0" err="1">
                <a:solidFill>
                  <a:srgbClr val="FFC000"/>
                </a:solidFill>
              </a:rPr>
              <a:t>uvm</a:t>
            </a:r>
            <a:r>
              <a:rPr lang="de-DE" dirty="0">
                <a:solidFill>
                  <a:srgbClr val="FFC000"/>
                </a:solidFill>
              </a:rPr>
              <a:t>. Auf Anfrage. Bitte Mail an: </a:t>
            </a:r>
            <a:r>
              <a:rPr lang="de-DE" dirty="0">
                <a:solidFill>
                  <a:srgbClr val="00B0F0"/>
                </a:solidFill>
              </a:rPr>
              <a:t>hallo@smartphone-freie-kindheit.at</a:t>
            </a:r>
            <a:endParaRPr lang="de-AT" dirty="0">
              <a:solidFill>
                <a:srgbClr val="00B0F0"/>
              </a:solidFill>
            </a:endParaRPr>
          </a:p>
          <a:p>
            <a:endParaRPr lang="de-AT" sz="2500" b="1" dirty="0"/>
          </a:p>
        </p:txBody>
      </p:sp>
      <p:sp>
        <p:nvSpPr>
          <p:cNvPr id="9" name="Textfeld 8">
            <a:extLst>
              <a:ext uri="{FF2B5EF4-FFF2-40B4-BE49-F238E27FC236}">
                <a16:creationId xmlns:a16="http://schemas.microsoft.com/office/drawing/2014/main" id="{974B21AA-8F73-05B6-B964-52A696CA2BED}"/>
              </a:ext>
            </a:extLst>
          </p:cNvPr>
          <p:cNvSpPr txBox="1"/>
          <p:nvPr/>
        </p:nvSpPr>
        <p:spPr>
          <a:xfrm>
            <a:off x="352050" y="2339582"/>
            <a:ext cx="11579600" cy="1477328"/>
          </a:xfrm>
          <a:prstGeom prst="rect">
            <a:avLst/>
          </a:prstGeom>
          <a:noFill/>
        </p:spPr>
        <p:txBody>
          <a:bodyPr wrap="square" rtlCol="0">
            <a:spAutoFit/>
          </a:bodyPr>
          <a:lstStyle/>
          <a:p>
            <a:r>
              <a:rPr lang="de-DE" b="1" dirty="0">
                <a:solidFill>
                  <a:srgbClr val="FFC000"/>
                </a:solidFill>
              </a:rPr>
              <a:t>Hinweis 1: </a:t>
            </a:r>
            <a:r>
              <a:rPr lang="de-AT" dirty="0">
                <a:solidFill>
                  <a:srgbClr val="FFC000"/>
                </a:solidFill>
              </a:rPr>
              <a:t>Dies ist die Kurzversion unserer Präsentation für das 1./2. Klasse-Eltern-Bündnis. Es gibt noch deutlich mehr Daten und Inhalte zum Thema. Da die Präsentation jedoch im Rahmen eines regulären Elternabends als Pflichttermin stattfinden soll, um möglichst alle Eltern zu erreichen, wurde sie auf 20–25 Minuten gekürzt. </a:t>
            </a:r>
            <a:br>
              <a:rPr lang="de-AT" dirty="0">
                <a:solidFill>
                  <a:srgbClr val="FFC000"/>
                </a:solidFill>
              </a:rPr>
            </a:br>
            <a:r>
              <a:rPr lang="de-AT" dirty="0">
                <a:solidFill>
                  <a:srgbClr val="FFC000"/>
                </a:solidFill>
              </a:rPr>
              <a:t>Die </a:t>
            </a:r>
            <a:r>
              <a:rPr lang="de-DE" dirty="0">
                <a:solidFill>
                  <a:srgbClr val="FFC000"/>
                </a:solidFill>
              </a:rPr>
              <a:t>Langversion für eigenen Eltern-Abend auf Anfrage unter: </a:t>
            </a:r>
            <a:r>
              <a:rPr lang="de-DE" dirty="0">
                <a:solidFill>
                  <a:srgbClr val="00B0F0"/>
                </a:solidFill>
              </a:rPr>
              <a:t>hallo@smartphone-freie-kindheit.at</a:t>
            </a:r>
            <a:endParaRPr lang="de-AT" dirty="0">
              <a:solidFill>
                <a:srgbClr val="00B0F0"/>
              </a:solidFill>
            </a:endParaRPr>
          </a:p>
          <a:p>
            <a:endParaRPr lang="de-AT" i="1" dirty="0">
              <a:solidFill>
                <a:srgbClr val="00B0F0"/>
              </a:solidFill>
            </a:endParaRPr>
          </a:p>
        </p:txBody>
      </p:sp>
    </p:spTree>
    <p:extLst>
      <p:ext uri="{BB962C8B-B14F-4D97-AF65-F5344CB8AC3E}">
        <p14:creationId xmlns:p14="http://schemas.microsoft.com/office/powerpoint/2010/main" val="595173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66"/>
        <p:cNvGrpSpPr/>
        <p:nvPr/>
      </p:nvGrpSpPr>
      <p:grpSpPr>
        <a:xfrm>
          <a:off x="0" y="0"/>
          <a:ext cx="0" cy="0"/>
          <a:chOff x="0" y="0"/>
          <a:chExt cx="0" cy="0"/>
        </a:xfrm>
      </p:grpSpPr>
      <p:pic>
        <p:nvPicPr>
          <p:cNvPr id="10" name="Grafik 9">
            <a:extLst>
              <a:ext uri="{FF2B5EF4-FFF2-40B4-BE49-F238E27FC236}">
                <a16:creationId xmlns:a16="http://schemas.microsoft.com/office/drawing/2014/main" id="{78EB9CE2-F9F5-ACBB-31DB-071BD6B9DCDB}"/>
              </a:ext>
            </a:extLst>
          </p:cNvPr>
          <p:cNvPicPr>
            <a:picLocks noChangeAspect="1"/>
          </p:cNvPicPr>
          <p:nvPr/>
        </p:nvPicPr>
        <p:blipFill>
          <a:blip r:embed="rId3" cstate="screen">
            <a:extLst>
              <a:ext uri="{28A0092B-C50C-407E-A947-70E740481C1C}">
                <a14:useLocalDpi xmlns:a14="http://schemas.microsoft.com/office/drawing/2010/main" val="0"/>
              </a:ext>
            </a:extLst>
          </a:blip>
          <a:srcRect/>
          <a:stretch>
            <a:fillRect/>
          </a:stretch>
        </p:blipFill>
        <p:spPr>
          <a:xfrm>
            <a:off x="66" y="0"/>
            <a:ext cx="12191934" cy="6931871"/>
          </a:xfrm>
          <a:prstGeom prst="rect">
            <a:avLst/>
          </a:prstGeom>
        </p:spPr>
      </p:pic>
      <p:sp>
        <p:nvSpPr>
          <p:cNvPr id="2" name="Rechteck 1">
            <a:extLst>
              <a:ext uri="{FF2B5EF4-FFF2-40B4-BE49-F238E27FC236}">
                <a16:creationId xmlns:a16="http://schemas.microsoft.com/office/drawing/2014/main" id="{60A72A36-DA74-21DA-BA4B-2CAB0AE1B1DA}"/>
              </a:ext>
            </a:extLst>
          </p:cNvPr>
          <p:cNvSpPr/>
          <p:nvPr/>
        </p:nvSpPr>
        <p:spPr>
          <a:xfrm>
            <a:off x="0" y="0"/>
            <a:ext cx="12192000" cy="6931871"/>
          </a:xfrm>
          <a:prstGeom prst="rect">
            <a:avLst/>
          </a:prstGeom>
          <a:solidFill>
            <a:srgbClr val="1B5563">
              <a:alpha val="28000"/>
            </a:srgbClr>
          </a:solidFill>
          <a:ln>
            <a:noFill/>
          </a:ln>
          <a:effectLst>
            <a:outerShdw blurRad="50800" dist="50800" dir="5400000" algn="ctr" rotWithShape="0">
              <a:srgbClr val="000000">
                <a:alpha val="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AT" sz="2400" dirty="0"/>
          </a:p>
        </p:txBody>
      </p:sp>
      <p:sp>
        <p:nvSpPr>
          <p:cNvPr id="569" name="Google Shape;569;p58"/>
          <p:cNvSpPr txBox="1"/>
          <p:nvPr/>
        </p:nvSpPr>
        <p:spPr>
          <a:xfrm>
            <a:off x="7478736" y="5791726"/>
            <a:ext cx="4225200" cy="359073"/>
          </a:xfrm>
          <a:prstGeom prst="rect">
            <a:avLst/>
          </a:prstGeom>
          <a:noFill/>
          <a:ln>
            <a:noFill/>
          </a:ln>
        </p:spPr>
        <p:txBody>
          <a:bodyPr spcFirstLastPara="1" wrap="square" lIns="25400" tIns="25400" rIns="25400" bIns="25400" anchor="ctr" anchorCtr="0">
            <a:spAutoFit/>
          </a:bodyPr>
          <a:lstStyle/>
          <a:p>
            <a:pPr algn="ctr">
              <a:buClr>
                <a:srgbClr val="E8FBD2"/>
              </a:buClr>
              <a:buSzPts val="1500"/>
            </a:pPr>
            <a:r>
              <a:rPr lang="en-GB" sz="2000" b="1" dirty="0" err="1">
                <a:solidFill>
                  <a:srgbClr val="E8FBD2"/>
                </a:solidFill>
                <a:latin typeface="Lato Medium" panose="020F0502020204030203" pitchFamily="34" charset="0"/>
                <a:ea typeface="Lato Medium" panose="020F0502020204030203" pitchFamily="34" charset="0"/>
                <a:cs typeface="Lato Medium" panose="020F0502020204030203" pitchFamily="34" charset="0"/>
                <a:sym typeface="Epilogue"/>
              </a:rPr>
              <a:t>smartphone_freie_kindheit_at</a:t>
            </a:r>
            <a:endParaRPr sz="667" b="1" dirty="0">
              <a:latin typeface="Lato Medium" panose="020F0502020204030203" pitchFamily="34" charset="0"/>
              <a:ea typeface="Lato Medium" panose="020F0502020204030203" pitchFamily="34" charset="0"/>
              <a:cs typeface="Lato Medium" panose="020F0502020204030203" pitchFamily="34" charset="0"/>
              <a:sym typeface="Epilogue"/>
            </a:endParaRPr>
          </a:p>
        </p:txBody>
      </p:sp>
      <p:sp>
        <p:nvSpPr>
          <p:cNvPr id="570" name="Google Shape;570;p58"/>
          <p:cNvSpPr txBox="1"/>
          <p:nvPr/>
        </p:nvSpPr>
        <p:spPr>
          <a:xfrm>
            <a:off x="439072" y="5759630"/>
            <a:ext cx="6150000" cy="379527"/>
          </a:xfrm>
          <a:prstGeom prst="rect">
            <a:avLst/>
          </a:prstGeom>
          <a:noFill/>
          <a:ln>
            <a:noFill/>
          </a:ln>
        </p:spPr>
        <p:txBody>
          <a:bodyPr spcFirstLastPara="1" wrap="square" lIns="25400" tIns="25400" rIns="25400" bIns="25400" anchor="ctr" anchorCtr="0">
            <a:spAutoFit/>
          </a:bodyPr>
          <a:lstStyle/>
          <a:p>
            <a:pPr algn="ctr">
              <a:buClr>
                <a:srgbClr val="E8FBD2"/>
              </a:buClr>
              <a:buSzPts val="1500"/>
            </a:pPr>
            <a:r>
              <a:rPr lang="en-GB" sz="2133" dirty="0">
                <a:solidFill>
                  <a:srgbClr val="E8FBD2"/>
                </a:solidFill>
                <a:latin typeface="Lato Medium" panose="020F0502020204030203" pitchFamily="34" charset="0"/>
                <a:ea typeface="Lato Medium" panose="020F0502020204030203" pitchFamily="34" charset="0"/>
                <a:cs typeface="Lato Medium" panose="020F0502020204030203" pitchFamily="34" charset="0"/>
                <a:sym typeface="Epilogue"/>
              </a:rPr>
              <a:t>www.smartphone-freie-kindheit.at</a:t>
            </a:r>
            <a:endParaRPr sz="800" dirty="0">
              <a:latin typeface="Lato Medium" panose="020F0502020204030203" pitchFamily="34" charset="0"/>
              <a:ea typeface="Lato Medium" panose="020F0502020204030203" pitchFamily="34" charset="0"/>
              <a:cs typeface="Lato Medium" panose="020F0502020204030203" pitchFamily="34" charset="0"/>
              <a:sym typeface="Epilogue"/>
            </a:endParaRPr>
          </a:p>
        </p:txBody>
      </p:sp>
      <p:pic>
        <p:nvPicPr>
          <p:cNvPr id="573" name="Google Shape;573;p58"/>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7390371" y="5791661"/>
            <a:ext cx="423096" cy="424987"/>
          </a:xfrm>
          <a:prstGeom prst="rect">
            <a:avLst/>
          </a:prstGeom>
          <a:noFill/>
          <a:ln>
            <a:noFill/>
          </a:ln>
        </p:spPr>
      </p:pic>
      <p:sp>
        <p:nvSpPr>
          <p:cNvPr id="575" name="Google Shape;575;p58"/>
          <p:cNvSpPr txBox="1"/>
          <p:nvPr/>
        </p:nvSpPr>
        <p:spPr>
          <a:xfrm>
            <a:off x="455767" y="6356675"/>
            <a:ext cx="11280400" cy="256417"/>
          </a:xfrm>
          <a:prstGeom prst="rect">
            <a:avLst/>
          </a:prstGeom>
          <a:noFill/>
          <a:ln>
            <a:noFill/>
          </a:ln>
        </p:spPr>
        <p:txBody>
          <a:bodyPr spcFirstLastPara="1" wrap="square" lIns="25400" tIns="25400" rIns="25400" bIns="25400" anchor="ctr" anchorCtr="0">
            <a:spAutoFit/>
          </a:bodyPr>
          <a:lstStyle/>
          <a:p>
            <a:pPr algn="ctr">
              <a:buClr>
                <a:srgbClr val="E8FBD2"/>
              </a:buClr>
              <a:buSzPts val="1500"/>
            </a:pPr>
            <a:r>
              <a:rPr lang="de-DE" sz="1333" i="1" dirty="0">
                <a:solidFill>
                  <a:srgbClr val="E8FBD2"/>
                </a:solidFill>
                <a:latin typeface="Montserrat Medium"/>
                <a:ea typeface="Montserrat Medium"/>
                <a:cs typeface="Montserrat Medium"/>
                <a:sym typeface="Montserrat Medium"/>
              </a:rPr>
              <a:t>„Smartphone freie Kindheit Österreich“ ist ein gemeinnütziger Verein. Wir arbeiten ehrenamtlich. Danke für Eure Spende.</a:t>
            </a:r>
            <a:endParaRPr sz="133" i="1" dirty="0">
              <a:latin typeface="Montserrat Medium"/>
              <a:ea typeface="Montserrat Medium"/>
              <a:cs typeface="Montserrat Medium"/>
              <a:sym typeface="Montserrat Medium"/>
            </a:endParaRPr>
          </a:p>
        </p:txBody>
      </p:sp>
      <p:pic>
        <p:nvPicPr>
          <p:cNvPr id="3" name="Grafik 2" descr="Ein Bild, das Text, Schrift, Screenshot, Grafiken enthält.&#10;&#10;Automatisch generierte Beschreibung">
            <a:extLst>
              <a:ext uri="{FF2B5EF4-FFF2-40B4-BE49-F238E27FC236}">
                <a16:creationId xmlns:a16="http://schemas.microsoft.com/office/drawing/2014/main" id="{B8DF0529-02E4-9F0E-8CC5-9754B830607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07724" y="363580"/>
            <a:ext cx="5532555" cy="996398"/>
          </a:xfrm>
          <a:prstGeom prst="rect">
            <a:avLst/>
          </a:prstGeom>
        </p:spPr>
      </p:pic>
      <p:pic>
        <p:nvPicPr>
          <p:cNvPr id="8" name="Grafik 7" descr="Ein Bild, das Kreis, Symbol, Symmetrie, Logo enthält.&#10;&#10;Automatisch generierte Beschreibung">
            <a:extLst>
              <a:ext uri="{FF2B5EF4-FFF2-40B4-BE49-F238E27FC236}">
                <a16:creationId xmlns:a16="http://schemas.microsoft.com/office/drawing/2014/main" id="{5692F148-0619-3501-3297-BCCAE5D777F7}"/>
              </a:ext>
            </a:extLst>
          </p:cNvPr>
          <p:cNvPicPr>
            <a:picLocks noChangeAspect="1"/>
          </p:cNvPicPr>
          <p:nvPr/>
        </p:nvPicPr>
        <p:blipFill>
          <a:blip r:embed="rId6" cstate="email">
            <a:alphaModFix amt="89000"/>
            <a:extLst>
              <a:ext uri="{28A0092B-C50C-407E-A947-70E740481C1C}">
                <a14:useLocalDpi xmlns:a14="http://schemas.microsoft.com/office/drawing/2010/main"/>
              </a:ext>
            </a:extLst>
          </a:blip>
          <a:stretch>
            <a:fillRect/>
          </a:stretch>
        </p:blipFill>
        <p:spPr>
          <a:xfrm>
            <a:off x="878727" y="5796849"/>
            <a:ext cx="379600" cy="379600"/>
          </a:xfrm>
          <a:prstGeom prst="rect">
            <a:avLst/>
          </a:prstGeom>
        </p:spPr>
      </p:pic>
      <p:sp>
        <p:nvSpPr>
          <p:cNvPr id="11" name="Textfeld 10">
            <a:extLst>
              <a:ext uri="{FF2B5EF4-FFF2-40B4-BE49-F238E27FC236}">
                <a16:creationId xmlns:a16="http://schemas.microsoft.com/office/drawing/2014/main" id="{F7BE84EE-9D8D-9E9E-5D7C-D5E960ECD3FB}"/>
              </a:ext>
            </a:extLst>
          </p:cNvPr>
          <p:cNvSpPr txBox="1"/>
          <p:nvPr/>
        </p:nvSpPr>
        <p:spPr>
          <a:xfrm>
            <a:off x="-758116" y="2750330"/>
            <a:ext cx="6423810" cy="1107996"/>
          </a:xfrm>
          <a:prstGeom prst="rect">
            <a:avLst/>
          </a:prstGeom>
          <a:noFill/>
        </p:spPr>
        <p:txBody>
          <a:bodyPr wrap="square" rtlCol="0">
            <a:spAutoFit/>
          </a:bodyPr>
          <a:lstStyle/>
          <a:p>
            <a:pPr algn="ctr"/>
            <a:r>
              <a:rPr lang="de-AT" sz="3300" b="1" spc="-150" dirty="0">
                <a:solidFill>
                  <a:srgbClr val="76D2B0"/>
                </a:solidFill>
                <a:latin typeface="Quicksand" panose="02000303000000000000" pitchFamily="2" charset="0"/>
              </a:rPr>
              <a:t>Das Smartphone </a:t>
            </a:r>
            <a:br>
              <a:rPr lang="de-AT" sz="3300" b="1" spc="-150" dirty="0">
                <a:solidFill>
                  <a:srgbClr val="76D2B0"/>
                </a:solidFill>
                <a:latin typeface="Quicksand" panose="02000303000000000000" pitchFamily="2" charset="0"/>
              </a:rPr>
            </a:br>
            <a:r>
              <a:rPr lang="de-AT" sz="3300" b="1" spc="-150" dirty="0">
                <a:solidFill>
                  <a:srgbClr val="76D2B0"/>
                </a:solidFill>
                <a:latin typeface="Quicksand" panose="02000303000000000000" pitchFamily="2" charset="0"/>
              </a:rPr>
              <a:t>                       kann warten.</a:t>
            </a:r>
          </a:p>
        </p:txBody>
      </p:sp>
      <p:sp>
        <p:nvSpPr>
          <p:cNvPr id="12" name="Textfeld 11">
            <a:extLst>
              <a:ext uri="{FF2B5EF4-FFF2-40B4-BE49-F238E27FC236}">
                <a16:creationId xmlns:a16="http://schemas.microsoft.com/office/drawing/2014/main" id="{9A8232AC-5C1F-1E8E-D638-4EA2D586CAC4}"/>
              </a:ext>
            </a:extLst>
          </p:cNvPr>
          <p:cNvSpPr txBox="1"/>
          <p:nvPr/>
        </p:nvSpPr>
        <p:spPr>
          <a:xfrm>
            <a:off x="7315962" y="3276808"/>
            <a:ext cx="3890682" cy="600164"/>
          </a:xfrm>
          <a:prstGeom prst="rect">
            <a:avLst/>
          </a:prstGeom>
          <a:noFill/>
        </p:spPr>
        <p:txBody>
          <a:bodyPr wrap="square" rtlCol="0">
            <a:spAutoFit/>
          </a:bodyPr>
          <a:lstStyle/>
          <a:p>
            <a:r>
              <a:rPr lang="de-AT" sz="3300" b="1" spc="-150" dirty="0">
                <a:solidFill>
                  <a:srgbClr val="76D2B0"/>
                </a:solidFill>
                <a:latin typeface="Quicksand" panose="02000303000000000000" pitchFamily="2" charset="0"/>
              </a:rPr>
              <a:t>Die Kindheit nicht.</a:t>
            </a:r>
            <a:endParaRPr lang="de-AT" sz="33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6193</Words>
  <Application>Microsoft Office PowerPoint</Application>
  <PresentationFormat>Breitbild</PresentationFormat>
  <Paragraphs>420</Paragraphs>
  <Slides>59</Slides>
  <Notes>59</Notes>
  <HiddenSlides>0</HiddenSlides>
  <MMClips>2</MMClips>
  <ScaleCrop>false</ScaleCrop>
  <HeadingPairs>
    <vt:vector size="6" baseType="variant">
      <vt:variant>
        <vt:lpstr>Verwendete Schriftarten</vt:lpstr>
      </vt:variant>
      <vt:variant>
        <vt:i4>13</vt:i4>
      </vt:variant>
      <vt:variant>
        <vt:lpstr>Design</vt:lpstr>
      </vt:variant>
      <vt:variant>
        <vt:i4>1</vt:i4>
      </vt:variant>
      <vt:variant>
        <vt:lpstr>Folientitel</vt:lpstr>
      </vt:variant>
      <vt:variant>
        <vt:i4>59</vt:i4>
      </vt:variant>
    </vt:vector>
  </HeadingPairs>
  <TitlesOfParts>
    <vt:vector size="73" baseType="lpstr">
      <vt:lpstr>Aldhabi</vt:lpstr>
      <vt:lpstr>Aptos</vt:lpstr>
      <vt:lpstr>Aptos Display</vt:lpstr>
      <vt:lpstr>Arial</vt:lpstr>
      <vt:lpstr>Epilogue</vt:lpstr>
      <vt:lpstr>Helvetica Neue</vt:lpstr>
      <vt:lpstr>Lato</vt:lpstr>
      <vt:lpstr>Lato Black</vt:lpstr>
      <vt:lpstr>Lato Bold</vt:lpstr>
      <vt:lpstr>Lato Medium</vt:lpstr>
      <vt:lpstr>Montserrat Medium</vt:lpstr>
      <vt:lpstr>Quicksand</vt:lpstr>
      <vt:lpstr>Wingdings</vt:lpstr>
      <vt:lpstr>Office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Blase</dc:creator>
  <cp:lastModifiedBy>Stephanie Blase</cp:lastModifiedBy>
  <cp:revision>69</cp:revision>
  <dcterms:created xsi:type="dcterms:W3CDTF">2025-09-15T14:04:32Z</dcterms:created>
  <dcterms:modified xsi:type="dcterms:W3CDTF">2026-09-21T09:03:09Z</dcterms:modified>
</cp:coreProperties>
</file>